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85" r:id="rId2"/>
    <p:sldId id="294" r:id="rId3"/>
    <p:sldId id="295" r:id="rId4"/>
    <p:sldId id="296" r:id="rId5"/>
    <p:sldId id="297" r:id="rId6"/>
    <p:sldId id="298" r:id="rId7"/>
    <p:sldId id="299" r:id="rId8"/>
    <p:sldId id="300" r:id="rId9"/>
    <p:sldId id="30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 Mill" initials="RM" lastIdx="1" clrIdx="0">
    <p:extLst>
      <p:ext uri="{19B8F6BF-5375-455C-9EA6-DF929625EA0E}">
        <p15:presenceInfo xmlns:p15="http://schemas.microsoft.com/office/powerpoint/2012/main" userId="S::MillR@moe.govt.nz::74eba61c-72f1-409b-a44d-5a2a62ca68a8" providerId="AD"/>
      </p:ext>
    </p:extLst>
  </p:cmAuthor>
  <p:cmAuthor id="2" name="Jackie Talbot" initials="JT" lastIdx="5" clrIdx="1">
    <p:extLst>
      <p:ext uri="{19B8F6BF-5375-455C-9EA6-DF929625EA0E}">
        <p15:presenceInfo xmlns:p15="http://schemas.microsoft.com/office/powerpoint/2012/main" userId="S::TalbotJ@moe.govt.nz::8d6b2b5b-adf2-4507-945d-c147719e656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FDFC"/>
    <a:srgbClr val="D1BCD2"/>
    <a:srgbClr val="FFDBA9"/>
    <a:srgbClr val="F6FFF3"/>
    <a:srgbClr val="FCFFFB"/>
    <a:srgbClr val="D8FFD1"/>
    <a:srgbClr val="DEFFD8"/>
    <a:srgbClr val="FFECA9"/>
    <a:srgbClr val="66FFFF"/>
    <a:srgbClr val="E9E8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18" autoAdjust="0"/>
    <p:restoredTop sz="94660"/>
  </p:normalViewPr>
  <p:slideViewPr>
    <p:cSldViewPr snapToGrid="0">
      <p:cViewPr varScale="1">
        <p:scale>
          <a:sx n="62" d="100"/>
          <a:sy n="62" d="100"/>
        </p:scale>
        <p:origin x="8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A4960B-A57A-4C9A-B70B-B35304B9F224}" type="datetimeFigureOut">
              <a:rPr lang="en-NZ" smtClean="0"/>
              <a:t>30/08/2021</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27101F-7045-42E2-B067-C86B9FDCD0D0}" type="slidenum">
              <a:rPr lang="en-NZ" smtClean="0"/>
              <a:t>‹#›</a:t>
            </a:fld>
            <a:endParaRPr lang="en-NZ"/>
          </a:p>
        </p:txBody>
      </p:sp>
    </p:spTree>
    <p:extLst>
      <p:ext uri="{BB962C8B-B14F-4D97-AF65-F5344CB8AC3E}">
        <p14:creationId xmlns:p14="http://schemas.microsoft.com/office/powerpoint/2010/main" val="2968108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401BD1-5D76-4CF5-8F7B-E73EBA900660}" type="datetimeFigureOut">
              <a:rPr lang="en-ID" smtClean="0"/>
              <a:t>30/08/2021</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1BCC03D-6103-446B-9005-258FA40C84F3}" type="slidenum">
              <a:rPr lang="en-ID" smtClean="0"/>
              <a:t>‹#›</a:t>
            </a:fld>
            <a:endParaRPr lang="en-ID"/>
          </a:p>
        </p:txBody>
      </p:sp>
    </p:spTree>
    <p:extLst>
      <p:ext uri="{BB962C8B-B14F-4D97-AF65-F5344CB8AC3E}">
        <p14:creationId xmlns:p14="http://schemas.microsoft.com/office/powerpoint/2010/main" val="1604178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6" name="Picture Placeholder 6">
            <a:extLst>
              <a:ext uri="{FF2B5EF4-FFF2-40B4-BE49-F238E27FC236}">
                <a16:creationId xmlns:a16="http://schemas.microsoft.com/office/drawing/2014/main" id="{5DFA186D-936A-4735-9ACA-FF0E92D77DEC}"/>
              </a:ext>
            </a:extLst>
          </p:cNvPr>
          <p:cNvSpPr>
            <a:spLocks noGrp="1"/>
          </p:cNvSpPr>
          <p:nvPr>
            <p:ph type="pic" sz="quarter" idx="10"/>
          </p:nvPr>
        </p:nvSpPr>
        <p:spPr>
          <a:xfrm>
            <a:off x="0" y="0"/>
            <a:ext cx="12192000" cy="6858000"/>
          </a:xfrm>
        </p:spPr>
        <p:txBody>
          <a:bodyPr/>
          <a:lstStyle/>
          <a:p>
            <a:endParaRPr lang="en-ID"/>
          </a:p>
        </p:txBody>
      </p:sp>
    </p:spTree>
    <p:extLst>
      <p:ext uri="{BB962C8B-B14F-4D97-AF65-F5344CB8AC3E}">
        <p14:creationId xmlns:p14="http://schemas.microsoft.com/office/powerpoint/2010/main" val="750464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6" name="Picture Placeholder 6">
            <a:extLst>
              <a:ext uri="{FF2B5EF4-FFF2-40B4-BE49-F238E27FC236}">
                <a16:creationId xmlns:a16="http://schemas.microsoft.com/office/drawing/2014/main" id="{5DFA186D-936A-4735-9ACA-FF0E92D77DEC}"/>
              </a:ext>
            </a:extLst>
          </p:cNvPr>
          <p:cNvSpPr>
            <a:spLocks noGrp="1"/>
          </p:cNvSpPr>
          <p:nvPr>
            <p:ph type="pic" sz="quarter" idx="10"/>
          </p:nvPr>
        </p:nvSpPr>
        <p:spPr>
          <a:xfrm>
            <a:off x="0" y="0"/>
            <a:ext cx="12192000" cy="6858000"/>
          </a:xfrm>
        </p:spPr>
        <p:txBody>
          <a:bodyPr/>
          <a:lstStyle/>
          <a:p>
            <a:endParaRPr lang="en-ID"/>
          </a:p>
        </p:txBody>
      </p:sp>
      <p:sp>
        <p:nvSpPr>
          <p:cNvPr id="3" name="Picture Placeholder 2">
            <a:extLst>
              <a:ext uri="{FF2B5EF4-FFF2-40B4-BE49-F238E27FC236}">
                <a16:creationId xmlns:a16="http://schemas.microsoft.com/office/drawing/2014/main" id="{C5523BBD-F6AA-4B9E-8F04-BEE71AA67385}"/>
              </a:ext>
            </a:extLst>
          </p:cNvPr>
          <p:cNvSpPr>
            <a:spLocks noGrp="1"/>
          </p:cNvSpPr>
          <p:nvPr>
            <p:ph type="pic" sz="quarter" idx="11"/>
          </p:nvPr>
        </p:nvSpPr>
        <p:spPr>
          <a:xfrm>
            <a:off x="1714500" y="2095500"/>
            <a:ext cx="2667000" cy="2667000"/>
          </a:xfrm>
          <a:prstGeom prst="ellipse">
            <a:avLst/>
          </a:prstGeom>
        </p:spPr>
        <p:txBody>
          <a:bodyPr/>
          <a:lstStyle/>
          <a:p>
            <a:endParaRPr lang="en-ID"/>
          </a:p>
        </p:txBody>
      </p:sp>
    </p:spTree>
    <p:extLst>
      <p:ext uri="{BB962C8B-B14F-4D97-AF65-F5344CB8AC3E}">
        <p14:creationId xmlns:p14="http://schemas.microsoft.com/office/powerpoint/2010/main" val="17945619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6" name="Picture Placeholder 6">
            <a:extLst>
              <a:ext uri="{FF2B5EF4-FFF2-40B4-BE49-F238E27FC236}">
                <a16:creationId xmlns:a16="http://schemas.microsoft.com/office/drawing/2014/main" id="{D227CDCF-85F4-438F-9DC6-3EA76ACD0790}"/>
              </a:ext>
            </a:extLst>
          </p:cNvPr>
          <p:cNvSpPr>
            <a:spLocks noGrp="1"/>
          </p:cNvSpPr>
          <p:nvPr>
            <p:ph type="pic" sz="quarter" idx="10"/>
          </p:nvPr>
        </p:nvSpPr>
        <p:spPr>
          <a:xfrm>
            <a:off x="7576457" y="0"/>
            <a:ext cx="4615543" cy="6858000"/>
          </a:xfrm>
        </p:spPr>
        <p:txBody>
          <a:bodyPr/>
          <a:lstStyle/>
          <a:p>
            <a:endParaRPr lang="en-ID"/>
          </a:p>
        </p:txBody>
      </p:sp>
    </p:spTree>
    <p:extLst>
      <p:ext uri="{BB962C8B-B14F-4D97-AF65-F5344CB8AC3E}">
        <p14:creationId xmlns:p14="http://schemas.microsoft.com/office/powerpoint/2010/main" val="20742981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6" name="Picture Placeholder 6">
            <a:extLst>
              <a:ext uri="{FF2B5EF4-FFF2-40B4-BE49-F238E27FC236}">
                <a16:creationId xmlns:a16="http://schemas.microsoft.com/office/drawing/2014/main" id="{3A10F084-3B4D-4F59-9F09-4862054B83F5}"/>
              </a:ext>
            </a:extLst>
          </p:cNvPr>
          <p:cNvSpPr>
            <a:spLocks noGrp="1"/>
          </p:cNvSpPr>
          <p:nvPr>
            <p:ph type="pic" sz="quarter" idx="10"/>
          </p:nvPr>
        </p:nvSpPr>
        <p:spPr>
          <a:xfrm>
            <a:off x="7282015" y="638488"/>
            <a:ext cx="4224185" cy="5581024"/>
          </a:xfrm>
        </p:spPr>
        <p:txBody>
          <a:bodyPr/>
          <a:lstStyle/>
          <a:p>
            <a:endParaRPr lang="en-ID"/>
          </a:p>
        </p:txBody>
      </p:sp>
    </p:spTree>
    <p:extLst>
      <p:ext uri="{BB962C8B-B14F-4D97-AF65-F5344CB8AC3E}">
        <p14:creationId xmlns:p14="http://schemas.microsoft.com/office/powerpoint/2010/main" val="40723444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6" name="Picture Placeholder 6">
            <a:extLst>
              <a:ext uri="{FF2B5EF4-FFF2-40B4-BE49-F238E27FC236}">
                <a16:creationId xmlns:a16="http://schemas.microsoft.com/office/drawing/2014/main" id="{D3A944D8-8162-4646-B98F-58E8CFAFBC05}"/>
              </a:ext>
            </a:extLst>
          </p:cNvPr>
          <p:cNvSpPr>
            <a:spLocks noGrp="1"/>
          </p:cNvSpPr>
          <p:nvPr>
            <p:ph type="pic" sz="quarter" idx="10"/>
          </p:nvPr>
        </p:nvSpPr>
        <p:spPr>
          <a:xfrm>
            <a:off x="0" y="1181100"/>
            <a:ext cx="6419850" cy="4495800"/>
          </a:xfrm>
        </p:spPr>
        <p:txBody>
          <a:bodyPr/>
          <a:lstStyle/>
          <a:p>
            <a:endParaRPr lang="en-ID"/>
          </a:p>
        </p:txBody>
      </p:sp>
    </p:spTree>
    <p:extLst>
      <p:ext uri="{BB962C8B-B14F-4D97-AF65-F5344CB8AC3E}">
        <p14:creationId xmlns:p14="http://schemas.microsoft.com/office/powerpoint/2010/main" val="2185071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6" name="Picture Placeholder 6">
            <a:extLst>
              <a:ext uri="{FF2B5EF4-FFF2-40B4-BE49-F238E27FC236}">
                <a16:creationId xmlns:a16="http://schemas.microsoft.com/office/drawing/2014/main" id="{D3A944D8-8162-4646-B98F-58E8CFAFBC05}"/>
              </a:ext>
            </a:extLst>
          </p:cNvPr>
          <p:cNvSpPr>
            <a:spLocks noGrp="1"/>
          </p:cNvSpPr>
          <p:nvPr>
            <p:ph type="pic" sz="quarter" idx="10"/>
          </p:nvPr>
        </p:nvSpPr>
        <p:spPr>
          <a:xfrm>
            <a:off x="5772150" y="1181100"/>
            <a:ext cx="6419850" cy="4495800"/>
          </a:xfrm>
        </p:spPr>
        <p:txBody>
          <a:bodyPr/>
          <a:lstStyle/>
          <a:p>
            <a:endParaRPr lang="en-ID"/>
          </a:p>
        </p:txBody>
      </p:sp>
    </p:spTree>
    <p:extLst>
      <p:ext uri="{BB962C8B-B14F-4D97-AF65-F5344CB8AC3E}">
        <p14:creationId xmlns:p14="http://schemas.microsoft.com/office/powerpoint/2010/main" val="13117858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6" name="Picture Placeholder 6">
            <a:extLst>
              <a:ext uri="{FF2B5EF4-FFF2-40B4-BE49-F238E27FC236}">
                <a16:creationId xmlns:a16="http://schemas.microsoft.com/office/drawing/2014/main" id="{6CA6F872-2636-4EB0-A97F-A8E513DF1F92}"/>
              </a:ext>
            </a:extLst>
          </p:cNvPr>
          <p:cNvSpPr>
            <a:spLocks noGrp="1"/>
          </p:cNvSpPr>
          <p:nvPr>
            <p:ph type="pic" sz="quarter" idx="10"/>
          </p:nvPr>
        </p:nvSpPr>
        <p:spPr>
          <a:xfrm>
            <a:off x="0" y="0"/>
            <a:ext cx="6096000" cy="6858000"/>
          </a:xfrm>
        </p:spPr>
        <p:txBody>
          <a:bodyPr/>
          <a:lstStyle/>
          <a:p>
            <a:endParaRPr lang="en-ID"/>
          </a:p>
        </p:txBody>
      </p:sp>
    </p:spTree>
    <p:extLst>
      <p:ext uri="{BB962C8B-B14F-4D97-AF65-F5344CB8AC3E}">
        <p14:creationId xmlns:p14="http://schemas.microsoft.com/office/powerpoint/2010/main" val="22563467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315E3AB7-9B99-4A0B-B2E7-44C499AA44D3}"/>
              </a:ext>
            </a:extLst>
          </p:cNvPr>
          <p:cNvSpPr>
            <a:spLocks noGrp="1"/>
          </p:cNvSpPr>
          <p:nvPr>
            <p:ph type="pic" sz="quarter" idx="10"/>
          </p:nvPr>
        </p:nvSpPr>
        <p:spPr>
          <a:xfrm>
            <a:off x="5348287" y="2228850"/>
            <a:ext cx="1495425" cy="1495425"/>
          </a:xfrm>
          <a:prstGeom prst="ellipse">
            <a:avLst/>
          </a:prstGeom>
        </p:spPr>
        <p:txBody>
          <a:bodyPr/>
          <a:lstStyle/>
          <a:p>
            <a:endParaRPr lang="en-ID"/>
          </a:p>
        </p:txBody>
      </p:sp>
    </p:spTree>
    <p:extLst>
      <p:ext uri="{BB962C8B-B14F-4D97-AF65-F5344CB8AC3E}">
        <p14:creationId xmlns:p14="http://schemas.microsoft.com/office/powerpoint/2010/main" val="4452773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401BD1-5D76-4CF5-8F7B-E73EBA900660}" type="datetimeFigureOut">
              <a:rPr lang="en-ID" smtClean="0"/>
              <a:t>30/08/2021</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E1BCC03D-6103-446B-9005-258FA40C84F3}" type="slidenum">
              <a:rPr lang="en-ID" smtClean="0"/>
              <a:t>‹#›</a:t>
            </a:fld>
            <a:endParaRPr lang="en-ID"/>
          </a:p>
        </p:txBody>
      </p:sp>
    </p:spTree>
    <p:extLst>
      <p:ext uri="{BB962C8B-B14F-4D97-AF65-F5344CB8AC3E}">
        <p14:creationId xmlns:p14="http://schemas.microsoft.com/office/powerpoint/2010/main" val="13215150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401BD1-5D76-4CF5-8F7B-E73EBA900660}" type="datetimeFigureOut">
              <a:rPr lang="en-ID" smtClean="0"/>
              <a:t>30/08/2021</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E1BCC03D-6103-446B-9005-258FA40C84F3}" type="slidenum">
              <a:rPr lang="en-ID" smtClean="0"/>
              <a:t>‹#›</a:t>
            </a:fld>
            <a:endParaRPr lang="en-ID"/>
          </a:p>
        </p:txBody>
      </p:sp>
    </p:spTree>
    <p:extLst>
      <p:ext uri="{BB962C8B-B14F-4D97-AF65-F5344CB8AC3E}">
        <p14:creationId xmlns:p14="http://schemas.microsoft.com/office/powerpoint/2010/main" val="4292387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401BD1-5D76-4CF5-8F7B-E73EBA900660}" type="datetimeFigureOut">
              <a:rPr lang="en-ID" smtClean="0"/>
              <a:t>30/08/2021</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1BCC03D-6103-446B-9005-258FA40C84F3}" type="slidenum">
              <a:rPr lang="en-ID" smtClean="0"/>
              <a:t>‹#›</a:t>
            </a:fld>
            <a:endParaRPr lang="en-ID"/>
          </a:p>
        </p:txBody>
      </p:sp>
    </p:spTree>
    <p:extLst>
      <p:ext uri="{BB962C8B-B14F-4D97-AF65-F5344CB8AC3E}">
        <p14:creationId xmlns:p14="http://schemas.microsoft.com/office/powerpoint/2010/main" val="15849367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401BD1-5D76-4CF5-8F7B-E73EBA900660}" type="datetimeFigureOut">
              <a:rPr lang="en-ID" smtClean="0"/>
              <a:t>30/08/2021</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1BCC03D-6103-446B-9005-258FA40C84F3}" type="slidenum">
              <a:rPr lang="en-ID" smtClean="0"/>
              <a:t>‹#›</a:t>
            </a:fld>
            <a:endParaRPr lang="en-ID"/>
          </a:p>
        </p:txBody>
      </p:sp>
    </p:spTree>
    <p:extLst>
      <p:ext uri="{BB962C8B-B14F-4D97-AF65-F5344CB8AC3E}">
        <p14:creationId xmlns:p14="http://schemas.microsoft.com/office/powerpoint/2010/main" val="36735168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401BD1-5D76-4CF5-8F7B-E73EBA900660}" type="datetimeFigureOut">
              <a:rPr lang="en-ID" smtClean="0"/>
              <a:t>30/08/2021</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1BCC03D-6103-446B-9005-258FA40C84F3}" type="slidenum">
              <a:rPr lang="en-ID" smtClean="0"/>
              <a:t>‹#›</a:t>
            </a:fld>
            <a:endParaRPr lang="en-ID"/>
          </a:p>
        </p:txBody>
      </p:sp>
    </p:spTree>
    <p:extLst>
      <p:ext uri="{BB962C8B-B14F-4D97-AF65-F5344CB8AC3E}">
        <p14:creationId xmlns:p14="http://schemas.microsoft.com/office/powerpoint/2010/main" val="20390528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3AEAAA1-53CE-4BE6-BEBD-4F4DF0FF3812}"/>
              </a:ext>
            </a:extLst>
          </p:cNvPr>
          <p:cNvSpPr>
            <a:spLocks noGrp="1"/>
          </p:cNvSpPr>
          <p:nvPr>
            <p:ph type="pic" sz="quarter" idx="10"/>
          </p:nvPr>
        </p:nvSpPr>
        <p:spPr>
          <a:xfrm>
            <a:off x="-3009900" y="1543050"/>
            <a:ext cx="5676900" cy="3543300"/>
          </a:xfrm>
        </p:spPr>
        <p:txBody>
          <a:bodyPr/>
          <a:lstStyle/>
          <a:p>
            <a:endParaRPr lang="en-ID"/>
          </a:p>
        </p:txBody>
      </p:sp>
    </p:spTree>
    <p:extLst>
      <p:ext uri="{BB962C8B-B14F-4D97-AF65-F5344CB8AC3E}">
        <p14:creationId xmlns:p14="http://schemas.microsoft.com/office/powerpoint/2010/main" val="1749236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401BD1-5D76-4CF5-8F7B-E73EBA900660}" type="datetimeFigureOut">
              <a:rPr lang="en-ID" smtClean="0"/>
              <a:t>30/08/2021</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1BCC03D-6103-446B-9005-258FA40C84F3}" type="slidenum">
              <a:rPr lang="en-ID" smtClean="0"/>
              <a:t>‹#›</a:t>
            </a:fld>
            <a:endParaRPr lang="en-ID"/>
          </a:p>
        </p:txBody>
      </p:sp>
    </p:spTree>
    <p:extLst>
      <p:ext uri="{BB962C8B-B14F-4D97-AF65-F5344CB8AC3E}">
        <p14:creationId xmlns:p14="http://schemas.microsoft.com/office/powerpoint/2010/main" val="4021215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401BD1-5D76-4CF5-8F7B-E73EBA900660}" type="datetimeFigureOut">
              <a:rPr lang="en-ID" smtClean="0"/>
              <a:t>30/08/2021</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E1BCC03D-6103-446B-9005-258FA40C84F3}" type="slidenum">
              <a:rPr lang="en-ID" smtClean="0"/>
              <a:t>‹#›</a:t>
            </a:fld>
            <a:endParaRPr lang="en-ID"/>
          </a:p>
        </p:txBody>
      </p:sp>
    </p:spTree>
    <p:extLst>
      <p:ext uri="{BB962C8B-B14F-4D97-AF65-F5344CB8AC3E}">
        <p14:creationId xmlns:p14="http://schemas.microsoft.com/office/powerpoint/2010/main" val="236970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7401BD1-5D76-4CF5-8F7B-E73EBA900660}" type="datetimeFigureOut">
              <a:rPr lang="en-ID" smtClean="0"/>
              <a:t>30/08/2021</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E1BCC03D-6103-446B-9005-258FA40C84F3}" type="slidenum">
              <a:rPr lang="en-ID" smtClean="0"/>
              <a:t>‹#›</a:t>
            </a:fld>
            <a:endParaRPr lang="en-ID"/>
          </a:p>
        </p:txBody>
      </p:sp>
    </p:spTree>
    <p:extLst>
      <p:ext uri="{BB962C8B-B14F-4D97-AF65-F5344CB8AC3E}">
        <p14:creationId xmlns:p14="http://schemas.microsoft.com/office/powerpoint/2010/main" val="351497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7401BD1-5D76-4CF5-8F7B-E73EBA900660}" type="datetimeFigureOut">
              <a:rPr lang="en-ID" smtClean="0"/>
              <a:t>30/08/2021</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E1BCC03D-6103-446B-9005-258FA40C84F3}" type="slidenum">
              <a:rPr lang="en-ID" smtClean="0"/>
              <a:t>‹#›</a:t>
            </a:fld>
            <a:endParaRPr lang="en-ID"/>
          </a:p>
        </p:txBody>
      </p:sp>
    </p:spTree>
    <p:extLst>
      <p:ext uri="{BB962C8B-B14F-4D97-AF65-F5344CB8AC3E}">
        <p14:creationId xmlns:p14="http://schemas.microsoft.com/office/powerpoint/2010/main" val="1449243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401BD1-5D76-4CF5-8F7B-E73EBA900660}" type="datetimeFigureOut">
              <a:rPr lang="en-ID" smtClean="0"/>
              <a:t>30/08/2021</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E1BCC03D-6103-446B-9005-258FA40C84F3}" type="slidenum">
              <a:rPr lang="en-ID" smtClean="0"/>
              <a:t>‹#›</a:t>
            </a:fld>
            <a:endParaRPr lang="en-ID"/>
          </a:p>
        </p:txBody>
      </p:sp>
    </p:spTree>
    <p:extLst>
      <p:ext uri="{BB962C8B-B14F-4D97-AF65-F5344CB8AC3E}">
        <p14:creationId xmlns:p14="http://schemas.microsoft.com/office/powerpoint/2010/main" val="2293696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50439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C0BDBE7C-D41D-470B-BA51-58B0A411F397}"/>
              </a:ext>
            </a:extLst>
          </p:cNvPr>
          <p:cNvSpPr>
            <a:spLocks noGrp="1"/>
          </p:cNvSpPr>
          <p:nvPr>
            <p:ph type="pic" sz="quarter" idx="10"/>
          </p:nvPr>
        </p:nvSpPr>
        <p:spPr>
          <a:xfrm>
            <a:off x="7167715" y="895862"/>
            <a:ext cx="3834581" cy="5066276"/>
          </a:xfrm>
        </p:spPr>
        <p:txBody>
          <a:bodyPr/>
          <a:lstStyle/>
          <a:p>
            <a:endParaRPr lang="en-ID"/>
          </a:p>
        </p:txBody>
      </p:sp>
    </p:spTree>
    <p:extLst>
      <p:ext uri="{BB962C8B-B14F-4D97-AF65-F5344CB8AC3E}">
        <p14:creationId xmlns:p14="http://schemas.microsoft.com/office/powerpoint/2010/main" val="173973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401BD1-5D76-4CF5-8F7B-E73EBA900660}" type="datetimeFigureOut">
              <a:rPr lang="en-ID" smtClean="0"/>
              <a:t>30/08/2021</a:t>
            </a:fld>
            <a:endParaRPr lang="en-ID"/>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BCC03D-6103-446B-9005-258FA40C84F3}" type="slidenum">
              <a:rPr lang="en-ID" smtClean="0"/>
              <a:t>‹#›</a:t>
            </a:fld>
            <a:endParaRPr lang="en-ID"/>
          </a:p>
        </p:txBody>
      </p:sp>
    </p:spTree>
    <p:extLst>
      <p:ext uri="{BB962C8B-B14F-4D97-AF65-F5344CB8AC3E}">
        <p14:creationId xmlns:p14="http://schemas.microsoft.com/office/powerpoint/2010/main" val="36110328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4" r:id="rId8"/>
    <p:sldLayoutId id="2147483685" r:id="rId9"/>
    <p:sldLayoutId id="2147483687" r:id="rId10"/>
    <p:sldLayoutId id="2147483691" r:id="rId11"/>
    <p:sldLayoutId id="2147483688" r:id="rId12"/>
    <p:sldLayoutId id="2147483689" r:id="rId13"/>
    <p:sldLayoutId id="2147483690" r:id="rId14"/>
    <p:sldLayoutId id="2147483692" r:id="rId15"/>
    <p:sldLayoutId id="2147483693" r:id="rId16"/>
    <p:sldLayoutId id="2147483694" r:id="rId17"/>
    <p:sldLayoutId id="2147483680" r:id="rId18"/>
    <p:sldLayoutId id="2147483681" r:id="rId19"/>
    <p:sldLayoutId id="2147483682" r:id="rId20"/>
    <p:sldLayoutId id="2147483683" r:id="rId21"/>
    <p:sldLayoutId id="2147483686" r:id="rId2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825624" y="713965"/>
            <a:ext cx="10688714" cy="460941"/>
          </a:xfrm>
          <a:prstGeom prst="rect">
            <a:avLst/>
          </a:prstGeom>
          <a:solidFill>
            <a:srgbClr val="E3FDF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41734" y="734942"/>
            <a:ext cx="10312066" cy="460941"/>
          </a:xfrm>
        </p:spPr>
        <p:txBody>
          <a:bodyPr>
            <a:normAutofit/>
          </a:bodyPr>
          <a:lstStyle/>
          <a:p>
            <a:r>
              <a:rPr lang="en-US" sz="2000" dirty="0">
                <a:solidFill>
                  <a:sysClr val="windowText" lastClr="000000"/>
                </a:solidFill>
              </a:rPr>
              <a:t>Module 1 – Welcome &amp; Introduction</a:t>
            </a:r>
            <a:endParaRPr lang="en-US" sz="2000" dirty="0">
              <a:solidFill>
                <a:sysClr val="windowText" lastClr="000000"/>
              </a:solidFill>
              <a:ea typeface="Calibri" charset="0"/>
              <a:cs typeface="Calibri" charset="0"/>
            </a:endParaRPr>
          </a:p>
        </p:txBody>
      </p:sp>
      <p:graphicFrame>
        <p:nvGraphicFramePr>
          <p:cNvPr id="4" name="Table 4">
            <a:extLst>
              <a:ext uri="{FF2B5EF4-FFF2-40B4-BE49-F238E27FC236}">
                <a16:creationId xmlns:a16="http://schemas.microsoft.com/office/drawing/2014/main" id="{2F203A5B-DED1-4943-A22C-019F384B4FBB}"/>
              </a:ext>
            </a:extLst>
          </p:cNvPr>
          <p:cNvGraphicFramePr>
            <a:graphicFrameLocks noGrp="1"/>
          </p:cNvGraphicFramePr>
          <p:nvPr>
            <p:extLst>
              <p:ext uri="{D42A27DB-BD31-4B8C-83A1-F6EECF244321}">
                <p14:modId xmlns:p14="http://schemas.microsoft.com/office/powerpoint/2010/main" val="621853271"/>
              </p:ext>
            </p:extLst>
          </p:nvPr>
        </p:nvGraphicFramePr>
        <p:xfrm>
          <a:off x="812307" y="1298952"/>
          <a:ext cx="10770920" cy="5331001"/>
        </p:xfrm>
        <a:graphic>
          <a:graphicData uri="http://schemas.openxmlformats.org/drawingml/2006/table">
            <a:tbl>
              <a:tblPr firstRow="1" bandRow="1">
                <a:tableStyleId>{00A15C55-8517-42AA-B614-E9B94910E393}</a:tableStyleId>
              </a:tblPr>
              <a:tblGrid>
                <a:gridCol w="1475641">
                  <a:extLst>
                    <a:ext uri="{9D8B030D-6E8A-4147-A177-3AD203B41FA5}">
                      <a16:colId xmlns:a16="http://schemas.microsoft.com/office/drawing/2014/main" val="1608349562"/>
                    </a:ext>
                  </a:extLst>
                </a:gridCol>
                <a:gridCol w="636873">
                  <a:extLst>
                    <a:ext uri="{9D8B030D-6E8A-4147-A177-3AD203B41FA5}">
                      <a16:colId xmlns:a16="http://schemas.microsoft.com/office/drawing/2014/main" val="3534093988"/>
                    </a:ext>
                  </a:extLst>
                </a:gridCol>
                <a:gridCol w="5460138">
                  <a:extLst>
                    <a:ext uri="{9D8B030D-6E8A-4147-A177-3AD203B41FA5}">
                      <a16:colId xmlns:a16="http://schemas.microsoft.com/office/drawing/2014/main" val="684006269"/>
                    </a:ext>
                  </a:extLst>
                </a:gridCol>
                <a:gridCol w="1642369">
                  <a:extLst>
                    <a:ext uri="{9D8B030D-6E8A-4147-A177-3AD203B41FA5}">
                      <a16:colId xmlns:a16="http://schemas.microsoft.com/office/drawing/2014/main" val="1765882689"/>
                    </a:ext>
                  </a:extLst>
                </a:gridCol>
                <a:gridCol w="1555899">
                  <a:extLst>
                    <a:ext uri="{9D8B030D-6E8A-4147-A177-3AD203B41FA5}">
                      <a16:colId xmlns:a16="http://schemas.microsoft.com/office/drawing/2014/main" val="2744895189"/>
                    </a:ext>
                  </a:extLst>
                </a:gridCol>
              </a:tblGrid>
              <a:tr h="401809">
                <a:tc>
                  <a:txBody>
                    <a:bodyPr/>
                    <a:lstStyle/>
                    <a:p>
                      <a:r>
                        <a:rPr lang="en-NZ" sz="1000" dirty="0">
                          <a:solidFill>
                            <a:sysClr val="windowText" lastClr="000000"/>
                          </a:solidFill>
                        </a:rPr>
                        <a:t>Module Stage</a:t>
                      </a:r>
                      <a:endParaRPr lang="en-US" sz="1000" dirty="0">
                        <a:solidFill>
                          <a:sysClr val="windowText" lastClr="000000"/>
                        </a:solidFill>
                      </a:endParaRPr>
                    </a:p>
                  </a:txBody>
                  <a:tcPr>
                    <a:solidFill>
                      <a:srgbClr val="E3FDFC"/>
                    </a:solidFill>
                  </a:tcPr>
                </a:tc>
                <a:tc>
                  <a:txBody>
                    <a:bodyPr/>
                    <a:lstStyle/>
                    <a:p>
                      <a:r>
                        <a:rPr lang="en-NZ" sz="1000" dirty="0">
                          <a:solidFill>
                            <a:sysClr val="windowText" lastClr="000000"/>
                          </a:solidFill>
                        </a:rPr>
                        <a:t>Time</a:t>
                      </a:r>
                      <a:endParaRPr lang="en-US" sz="1000" dirty="0">
                        <a:solidFill>
                          <a:sysClr val="windowText" lastClr="000000"/>
                        </a:solidFill>
                      </a:endParaRPr>
                    </a:p>
                  </a:txBody>
                  <a:tcPr>
                    <a:solidFill>
                      <a:srgbClr val="E3FDFC"/>
                    </a:solidFill>
                  </a:tcPr>
                </a:tc>
                <a:tc>
                  <a:txBody>
                    <a:bodyPr/>
                    <a:lstStyle/>
                    <a:p>
                      <a:r>
                        <a:rPr lang="en-NZ" sz="1000" dirty="0">
                          <a:solidFill>
                            <a:sysClr val="windowText" lastClr="000000"/>
                          </a:solidFill>
                        </a:rPr>
                        <a:t>Content</a:t>
                      </a:r>
                      <a:endParaRPr lang="en-US" sz="1000" dirty="0">
                        <a:solidFill>
                          <a:sysClr val="windowText" lastClr="000000"/>
                        </a:solidFill>
                      </a:endParaRPr>
                    </a:p>
                  </a:txBody>
                  <a:tcPr>
                    <a:solidFill>
                      <a:srgbClr val="E3FDFC"/>
                    </a:solidFill>
                  </a:tcPr>
                </a:tc>
                <a:tc>
                  <a:txBody>
                    <a:bodyPr/>
                    <a:lstStyle/>
                    <a:p>
                      <a:r>
                        <a:rPr lang="en-NZ" sz="1000" dirty="0">
                          <a:solidFill>
                            <a:sysClr val="windowText" lastClr="000000"/>
                          </a:solidFill>
                        </a:rPr>
                        <a:t>Method of Delivery</a:t>
                      </a:r>
                      <a:endParaRPr lang="en-US" sz="1000" dirty="0">
                        <a:solidFill>
                          <a:sysClr val="windowText" lastClr="000000"/>
                        </a:solidFill>
                      </a:endParaRPr>
                    </a:p>
                  </a:txBody>
                  <a:tcPr>
                    <a:solidFill>
                      <a:srgbClr val="E3FDFC"/>
                    </a:solidFill>
                  </a:tcPr>
                </a:tc>
                <a:tc>
                  <a:txBody>
                    <a:bodyPr/>
                    <a:lstStyle/>
                    <a:p>
                      <a:r>
                        <a:rPr lang="en-NZ" sz="1000" dirty="0">
                          <a:solidFill>
                            <a:sysClr val="windowText" lastClr="000000"/>
                          </a:solidFill>
                        </a:rPr>
                        <a:t>Tools/Resources</a:t>
                      </a:r>
                      <a:endParaRPr lang="en-US" sz="1000" dirty="0">
                        <a:solidFill>
                          <a:sysClr val="windowText" lastClr="000000"/>
                        </a:solidFill>
                      </a:endParaRPr>
                    </a:p>
                  </a:txBody>
                  <a:tcPr>
                    <a:solidFill>
                      <a:srgbClr val="E3FDFC"/>
                    </a:solidFill>
                  </a:tcPr>
                </a:tc>
                <a:extLst>
                  <a:ext uri="{0D108BD9-81ED-4DB2-BD59-A6C34878D82A}">
                    <a16:rowId xmlns:a16="http://schemas.microsoft.com/office/drawing/2014/main" val="1412921066"/>
                  </a:ext>
                </a:extLst>
              </a:tr>
              <a:tr h="2191133">
                <a:tc>
                  <a:txBody>
                    <a:bodyPr/>
                    <a:lstStyle/>
                    <a:p>
                      <a:r>
                        <a:rPr lang="en-NZ" sz="1100" dirty="0"/>
                        <a:t>Stage 1: </a:t>
                      </a:r>
                    </a:p>
                    <a:p>
                      <a:r>
                        <a:rPr lang="en-NZ" sz="1100" dirty="0"/>
                        <a:t>Welcome</a:t>
                      </a:r>
                      <a:endParaRPr lang="en-US" sz="1100" dirty="0"/>
                    </a:p>
                  </a:txBody>
                  <a:tcPr>
                    <a:solidFill>
                      <a:schemeClr val="bg1">
                        <a:lumMod val="95000"/>
                      </a:schemeClr>
                    </a:solidFill>
                  </a:tcPr>
                </a:tc>
                <a:tc>
                  <a:txBody>
                    <a:bodyPr/>
                    <a:lstStyle/>
                    <a:p>
                      <a:r>
                        <a:rPr lang="en-NZ" sz="1100" baseline="0" dirty="0"/>
                        <a:t>2 mins</a:t>
                      </a:r>
                      <a:endParaRPr lang="en-US" sz="1100" dirty="0"/>
                    </a:p>
                  </a:txBody>
                  <a:tcPr>
                    <a:solidFill>
                      <a:schemeClr val="bg1">
                        <a:lumMod val="95000"/>
                      </a:schemeClr>
                    </a:solidFill>
                  </a:tcPr>
                </a:tc>
                <a:tc>
                  <a:txBody>
                    <a:bodyPr/>
                    <a:lstStyle/>
                    <a:p>
                      <a:r>
                        <a:rPr lang="en-US" sz="1100" dirty="0"/>
                        <a:t>Welcome</a:t>
                      </a:r>
                      <a:r>
                        <a:rPr lang="en-US" sz="1100" baseline="0" dirty="0"/>
                        <a:t> to Teacher Only Days: NCEA Change </a:t>
                      </a:r>
                      <a:r>
                        <a:rPr lang="en-US" sz="1100" baseline="0" dirty="0" err="1"/>
                        <a:t>Programme</a:t>
                      </a:r>
                      <a:r>
                        <a:rPr lang="en-US" sz="1100" baseline="0" dirty="0"/>
                        <a:t>.</a:t>
                      </a:r>
                    </a:p>
                    <a:p>
                      <a:endParaRPr lang="en-US" sz="1100" baseline="0" dirty="0"/>
                    </a:p>
                    <a:p>
                      <a:r>
                        <a:rPr lang="en-US" sz="1100" baseline="0" dirty="0"/>
                        <a:t>Voiceover:</a:t>
                      </a:r>
                    </a:p>
                    <a:p>
                      <a:pPr marL="171450" indent="-171450">
                        <a:buFont typeface="Arial" panose="020B0604020202020204" pitchFamily="34" charset="0"/>
                        <a:buChar char="•"/>
                      </a:pPr>
                      <a:r>
                        <a:rPr lang="en-US" sz="1100" baseline="0" dirty="0"/>
                        <a:t>Welcome</a:t>
                      </a:r>
                    </a:p>
                    <a:p>
                      <a:pPr marL="171450" indent="-171450">
                        <a:buFont typeface="Arial" panose="020B0604020202020204" pitchFamily="34" charset="0"/>
                        <a:buChar char="•"/>
                      </a:pPr>
                      <a:r>
                        <a:rPr lang="en-US" sz="1100" baseline="0" dirty="0"/>
                        <a:t>Thanks and acknowledgement to teachers for the work that they do</a:t>
                      </a:r>
                    </a:p>
                    <a:p>
                      <a:pPr marL="171450" indent="-171450">
                        <a:buFont typeface="Arial" panose="020B0604020202020204" pitchFamily="34" charset="0"/>
                        <a:buChar char="•"/>
                      </a:pPr>
                      <a:r>
                        <a:rPr lang="en-US" sz="1100" baseline="0" dirty="0"/>
                        <a:t>We know that different teachers, </a:t>
                      </a:r>
                      <a:r>
                        <a:rPr lang="en-US" sz="1100" baseline="0" dirty="0" err="1"/>
                        <a:t>kaiako</a:t>
                      </a:r>
                      <a:r>
                        <a:rPr lang="en-US" sz="1100" baseline="0" dirty="0"/>
                        <a:t>, schools and communities are here with different understandings of the changes as well as different feelings.  </a:t>
                      </a:r>
                    </a:p>
                    <a:p>
                      <a:pPr marL="171450" indent="-171450">
                        <a:buFont typeface="Arial" panose="020B0604020202020204" pitchFamily="34" charset="0"/>
                        <a:buChar char="•"/>
                      </a:pPr>
                      <a:r>
                        <a:rPr lang="en-US" sz="1100" baseline="0" dirty="0"/>
                        <a:t>We believe the changes planned will make a significant difference for many of our students and </a:t>
                      </a:r>
                      <a:r>
                        <a:rPr lang="en-US" sz="1100" baseline="0" dirty="0" err="1"/>
                        <a:t>ākonga</a:t>
                      </a:r>
                      <a:r>
                        <a:rPr lang="en-US" sz="1100" baseline="0" dirty="0"/>
                        <a:t>. </a:t>
                      </a:r>
                    </a:p>
                    <a:p>
                      <a:pPr marL="171450" indent="-171450">
                        <a:buFont typeface="Arial" panose="020B0604020202020204" pitchFamily="34" charset="0"/>
                        <a:buChar char="•"/>
                      </a:pPr>
                      <a:r>
                        <a:rPr lang="en-US" sz="1100" baseline="0" dirty="0"/>
                        <a:t>Our hope for today is that by the end of the modules you will have a clearer understanding of the NCEA Change </a:t>
                      </a:r>
                      <a:r>
                        <a:rPr lang="en-US" sz="1100" baseline="0" dirty="0" err="1"/>
                        <a:t>Programme</a:t>
                      </a:r>
                      <a:r>
                        <a:rPr lang="en-US" sz="1100" baseline="0" dirty="0"/>
                        <a:t> and how we will work with and support teachers and </a:t>
                      </a:r>
                      <a:r>
                        <a:rPr lang="en-US" sz="1100" baseline="0" dirty="0" err="1"/>
                        <a:t>kaiako</a:t>
                      </a:r>
                      <a:r>
                        <a:rPr lang="en-US" sz="1100" baseline="0" dirty="0"/>
                        <a:t> to implement the NCEA Changes. </a:t>
                      </a:r>
                      <a:endParaRPr lang="en-US" sz="1100" dirty="0"/>
                    </a:p>
                  </a:txBody>
                  <a:tcPr>
                    <a:solidFill>
                      <a:schemeClr val="bg1">
                        <a:lumMod val="95000"/>
                      </a:schemeClr>
                    </a:solidFill>
                  </a:tcPr>
                </a:tc>
                <a:tc>
                  <a:txBody>
                    <a:bodyPr/>
                    <a:lstStyle/>
                    <a:p>
                      <a:r>
                        <a:rPr lang="en-US" sz="1100" dirty="0"/>
                        <a:t>LMS Module, Video and voiceover</a:t>
                      </a:r>
                      <a:endParaRPr lang="en-US" sz="1100" baseline="0" dirty="0"/>
                    </a:p>
                  </a:txBody>
                  <a:tcPr>
                    <a:solidFill>
                      <a:schemeClr val="bg1">
                        <a:lumMod val="95000"/>
                      </a:schemeClr>
                    </a:solidFill>
                  </a:tcPr>
                </a:tc>
                <a:tc>
                  <a:txBody>
                    <a:bodyPr/>
                    <a:lstStyle/>
                    <a:p>
                      <a:r>
                        <a:rPr lang="en-NZ" sz="1100" dirty="0"/>
                        <a:t>PowerPoint and voiceover</a:t>
                      </a:r>
                      <a:r>
                        <a:rPr lang="en-NZ" sz="1100" baseline="0" dirty="0"/>
                        <a:t> script</a:t>
                      </a:r>
                      <a:endParaRPr lang="en-US" sz="1100" dirty="0"/>
                    </a:p>
                  </a:txBody>
                  <a:tcPr>
                    <a:solidFill>
                      <a:schemeClr val="bg1">
                        <a:lumMod val="95000"/>
                      </a:schemeClr>
                    </a:solidFill>
                  </a:tcPr>
                </a:tc>
                <a:extLst>
                  <a:ext uri="{0D108BD9-81ED-4DB2-BD59-A6C34878D82A}">
                    <a16:rowId xmlns:a16="http://schemas.microsoft.com/office/drawing/2014/main" val="2524680011"/>
                  </a:ext>
                </a:extLst>
              </a:tr>
              <a:tr h="572915">
                <a:tc>
                  <a:txBody>
                    <a:bodyPr/>
                    <a:lstStyle/>
                    <a:p>
                      <a:r>
                        <a:rPr lang="en-US" sz="1100" dirty="0"/>
                        <a:t>Stage 2: </a:t>
                      </a:r>
                    </a:p>
                    <a:p>
                      <a:r>
                        <a:rPr lang="en-US" sz="1100" dirty="0"/>
                        <a:t>Vision of NCEA Change</a:t>
                      </a:r>
                      <a:endParaRPr lang="en-US" sz="1100" dirty="0">
                        <a:solidFill>
                          <a:schemeClr val="tx1"/>
                        </a:solidFill>
                      </a:endParaRPr>
                    </a:p>
                  </a:txBody>
                  <a:tcPr>
                    <a:solidFill>
                      <a:srgbClr val="E3FDFC"/>
                    </a:solidFill>
                  </a:tcPr>
                </a:tc>
                <a:tc>
                  <a:txBody>
                    <a:bodyPr/>
                    <a:lstStyle/>
                    <a:p>
                      <a:r>
                        <a:rPr lang="en-US" sz="1100" dirty="0"/>
                        <a:t>1 min</a:t>
                      </a:r>
                    </a:p>
                  </a:txBody>
                  <a:tcPr>
                    <a:solidFill>
                      <a:srgbClr val="E3FDFC"/>
                    </a:solidFill>
                  </a:tcPr>
                </a:tc>
                <a:tc>
                  <a:txBody>
                    <a:bodyPr/>
                    <a:lstStyle/>
                    <a:p>
                      <a:pPr marL="171450" indent="-171450">
                        <a:buFont typeface="Arial" panose="020B0604020202020204" pitchFamily="34" charset="0"/>
                        <a:buChar char="•"/>
                      </a:pPr>
                      <a:r>
                        <a:rPr lang="en-US" sz="1100" dirty="0"/>
                        <a:t>Vision of NCEA</a:t>
                      </a:r>
                    </a:p>
                    <a:p>
                      <a:pPr marL="0" indent="0">
                        <a:buFont typeface="Arial" panose="020B0604020202020204" pitchFamily="34" charset="0"/>
                        <a:buNone/>
                      </a:pPr>
                      <a:endParaRPr lang="en-US" sz="1100" dirty="0"/>
                    </a:p>
                    <a:p>
                      <a:pPr marL="0" indent="0">
                        <a:buFont typeface="Arial" panose="020B0604020202020204" pitchFamily="34" charset="0"/>
                        <a:buNone/>
                      </a:pPr>
                      <a:r>
                        <a:rPr lang="en-US" sz="1100" dirty="0"/>
                        <a:t>(Articulates why the NCEA Change Programme is so important!)</a:t>
                      </a:r>
                    </a:p>
                  </a:txBody>
                  <a:tcPr>
                    <a:solidFill>
                      <a:srgbClr val="E3FDFC"/>
                    </a:solidFill>
                  </a:tcPr>
                </a:tc>
                <a:tc>
                  <a:txBody>
                    <a:bodyPr/>
                    <a:lstStyle/>
                    <a:p>
                      <a:r>
                        <a:rPr lang="en-US" sz="1100" dirty="0"/>
                        <a:t>LMS Module, Video and voiceover</a:t>
                      </a:r>
                      <a:endParaRPr lang="en-US" sz="1100" baseline="0" dirty="0"/>
                    </a:p>
                  </a:txBody>
                  <a:tcPr>
                    <a:solidFill>
                      <a:srgbClr val="E3FDF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100" dirty="0"/>
                        <a:t>PowerPoint and voiceover</a:t>
                      </a:r>
                      <a:r>
                        <a:rPr lang="en-NZ" sz="1100" baseline="0" dirty="0"/>
                        <a:t> script</a:t>
                      </a:r>
                      <a:endParaRPr lang="en-US" sz="1100" dirty="0"/>
                    </a:p>
                  </a:txBody>
                  <a:tcPr>
                    <a:solidFill>
                      <a:srgbClr val="E3FDFC"/>
                    </a:solidFill>
                  </a:tcPr>
                </a:tc>
                <a:extLst>
                  <a:ext uri="{0D108BD9-81ED-4DB2-BD59-A6C34878D82A}">
                    <a16:rowId xmlns:a16="http://schemas.microsoft.com/office/drawing/2014/main" val="2709462633"/>
                  </a:ext>
                </a:extLst>
              </a:tr>
              <a:tr h="711139">
                <a:tc>
                  <a:txBody>
                    <a:bodyPr/>
                    <a:lstStyle/>
                    <a:p>
                      <a:r>
                        <a:rPr lang="en-NZ" sz="1100" dirty="0"/>
                        <a:t>Stage 3: </a:t>
                      </a:r>
                    </a:p>
                    <a:p>
                      <a:r>
                        <a:rPr lang="en-NZ" sz="1100" dirty="0"/>
                        <a:t>Accord Partners</a:t>
                      </a:r>
                      <a:endParaRPr lang="en-US" sz="1100" dirty="0"/>
                    </a:p>
                  </a:txBody>
                  <a:tcPr>
                    <a:solidFill>
                      <a:schemeClr val="bg1">
                        <a:lumMod val="95000"/>
                      </a:schemeClr>
                    </a:solidFill>
                  </a:tcPr>
                </a:tc>
                <a:tc>
                  <a:txBody>
                    <a:bodyPr/>
                    <a:lstStyle/>
                    <a:p>
                      <a:r>
                        <a:rPr lang="en-US" sz="1100" dirty="0"/>
                        <a:t>10 mins</a:t>
                      </a:r>
                    </a:p>
                  </a:txBody>
                  <a:tcPr>
                    <a:solidFill>
                      <a:schemeClr val="bg1">
                        <a:lumMod val="95000"/>
                      </a:schemeClr>
                    </a:solidFill>
                  </a:tcPr>
                </a:tc>
                <a:tc>
                  <a:txBody>
                    <a:bodyPr/>
                    <a:lstStyle/>
                    <a:p>
                      <a:pPr marL="0" indent="0">
                        <a:buFontTx/>
                        <a:buNone/>
                      </a:pPr>
                      <a:r>
                        <a:rPr lang="en-US" sz="1100" baseline="0" dirty="0"/>
                        <a:t> Stakeholder video </a:t>
                      </a:r>
                      <a:endParaRPr lang="en-US" sz="1100" dirty="0"/>
                    </a:p>
                  </a:txBody>
                  <a:tcPr>
                    <a:solidFill>
                      <a:schemeClr val="bg1">
                        <a:lumMod val="95000"/>
                      </a:schemeClr>
                    </a:solidFill>
                  </a:tcPr>
                </a:tc>
                <a:tc>
                  <a:txBody>
                    <a:bodyPr/>
                    <a:lstStyle/>
                    <a:p>
                      <a:r>
                        <a:rPr lang="en-NZ" sz="1100" dirty="0"/>
                        <a:t>video</a:t>
                      </a:r>
                      <a:endParaRPr lang="en-US" sz="1100" dirty="0"/>
                    </a:p>
                  </a:txBody>
                  <a:tcPr>
                    <a:solidFill>
                      <a:schemeClr val="bg1">
                        <a:lumMod val="95000"/>
                      </a:schemeClr>
                    </a:solidFill>
                  </a:tcPr>
                </a:tc>
                <a:tc>
                  <a:txBody>
                    <a:bodyPr/>
                    <a:lstStyle/>
                    <a:p>
                      <a:r>
                        <a:rPr lang="en-NZ" sz="1100" dirty="0"/>
                        <a:t>video</a:t>
                      </a:r>
                      <a:endParaRPr lang="en-US" sz="1100" dirty="0"/>
                    </a:p>
                  </a:txBody>
                  <a:tcPr>
                    <a:solidFill>
                      <a:schemeClr val="bg1">
                        <a:lumMod val="95000"/>
                      </a:schemeClr>
                    </a:solidFill>
                  </a:tcPr>
                </a:tc>
                <a:extLst>
                  <a:ext uri="{0D108BD9-81ED-4DB2-BD59-A6C34878D82A}">
                    <a16:rowId xmlns:a16="http://schemas.microsoft.com/office/drawing/2014/main" val="52770012"/>
                  </a:ext>
                </a:extLst>
              </a:tr>
              <a:tr h="1336941">
                <a:tc>
                  <a:txBody>
                    <a:bodyPr/>
                    <a:lstStyle/>
                    <a:p>
                      <a:r>
                        <a:rPr lang="en-NZ" sz="1100" dirty="0"/>
                        <a:t>Stage 4: </a:t>
                      </a:r>
                    </a:p>
                    <a:p>
                      <a:r>
                        <a:rPr lang="en-NZ" sz="1100" dirty="0"/>
                        <a:t>Over</a:t>
                      </a:r>
                      <a:r>
                        <a:rPr lang="en-NZ" sz="1100" baseline="0" dirty="0"/>
                        <a:t>view of modules </a:t>
                      </a:r>
                      <a:endParaRPr lang="en-US" sz="1100" dirty="0"/>
                    </a:p>
                  </a:txBody>
                  <a:tcPr>
                    <a:solidFill>
                      <a:srgbClr val="E3FDFC"/>
                    </a:solidFill>
                  </a:tcPr>
                </a:tc>
                <a:tc>
                  <a:txBody>
                    <a:bodyPr/>
                    <a:lstStyle/>
                    <a:p>
                      <a:r>
                        <a:rPr lang="en-NZ" sz="1100" dirty="0"/>
                        <a:t>3</a:t>
                      </a:r>
                      <a:r>
                        <a:rPr lang="en-NZ" sz="1100" baseline="0" dirty="0"/>
                        <a:t> mins</a:t>
                      </a:r>
                      <a:endParaRPr lang="en-US" sz="1100" dirty="0"/>
                    </a:p>
                  </a:txBody>
                  <a:tcPr>
                    <a:solidFill>
                      <a:srgbClr val="E3FDFC"/>
                    </a:solidFill>
                  </a:tcPr>
                </a:tc>
                <a:tc>
                  <a:txBody>
                    <a:bodyPr/>
                    <a:lstStyle/>
                    <a:p>
                      <a:pPr marL="171450" indent="-171450">
                        <a:buFont typeface="Arial" panose="020B0604020202020204" pitchFamily="34" charset="0"/>
                        <a:buChar char="•"/>
                      </a:pPr>
                      <a:r>
                        <a:rPr lang="en-US" sz="1100" dirty="0"/>
                        <a:t>Systems Shifts </a:t>
                      </a:r>
                    </a:p>
                    <a:p>
                      <a:pPr marL="171450" indent="-171450">
                        <a:buFont typeface="Arial" panose="020B0604020202020204" pitchFamily="34" charset="0"/>
                        <a:buChar char="•"/>
                      </a:pPr>
                      <a:r>
                        <a:rPr lang="en-US" sz="1100" dirty="0"/>
                        <a:t>Q&amp;A /Webinar/Live Feed</a:t>
                      </a:r>
                    </a:p>
                    <a:p>
                      <a:pPr marL="171450" indent="-171450">
                        <a:buFont typeface="Arial" panose="020B0604020202020204" pitchFamily="34" charset="0"/>
                        <a:buChar char="•"/>
                      </a:pPr>
                      <a:r>
                        <a:rPr lang="en-US" sz="1100" dirty="0"/>
                        <a:t>Review of Achievement Standards</a:t>
                      </a:r>
                    </a:p>
                    <a:p>
                      <a:pPr marL="171450" indent="-171450">
                        <a:buFont typeface="Arial" panose="020B0604020202020204" pitchFamily="34" charset="0"/>
                        <a:buChar char="•"/>
                      </a:pPr>
                      <a:r>
                        <a:rPr lang="en-US" sz="1100" dirty="0"/>
                        <a:t>Accessibility &amp; Pathways</a:t>
                      </a:r>
                    </a:p>
                    <a:p>
                      <a:pPr marL="171450" indent="-171450">
                        <a:buFont typeface="Arial" panose="020B0604020202020204" pitchFamily="34" charset="0"/>
                        <a:buChar char="•"/>
                      </a:pPr>
                      <a:r>
                        <a:rPr lang="en-US" sz="1100" dirty="0"/>
                        <a:t>Change Implementation</a:t>
                      </a:r>
                    </a:p>
                    <a:p>
                      <a:pPr marL="171450" indent="-171450">
                        <a:buFont typeface="Arial" panose="020B0604020202020204" pitchFamily="34" charset="0"/>
                        <a:buChar char="•"/>
                      </a:pPr>
                      <a:r>
                        <a:rPr lang="en-US" sz="1100" dirty="0"/>
                        <a:t>Summary and Review</a:t>
                      </a:r>
                      <a:r>
                        <a:rPr lang="en-US" sz="1100" baseline="0" dirty="0"/>
                        <a:t> </a:t>
                      </a:r>
                    </a:p>
                    <a:p>
                      <a:pPr marL="171450" indent="-171450">
                        <a:buFont typeface="Arial" panose="020B0604020202020204" pitchFamily="34" charset="0"/>
                        <a:buChar char="•"/>
                      </a:pPr>
                      <a:endParaRPr lang="en-US" sz="1100" baseline="0" dirty="0"/>
                    </a:p>
                    <a:p>
                      <a:pPr marL="0" indent="0">
                        <a:buFont typeface="Arial" panose="020B0604020202020204" pitchFamily="34" charset="0"/>
                        <a:buNone/>
                      </a:pPr>
                      <a:r>
                        <a:rPr lang="en-US" sz="1100" baseline="0" dirty="0"/>
                        <a:t>(voiceover – short sentence on what each module will cover)</a:t>
                      </a:r>
                      <a:endParaRPr lang="en-US" sz="1100" dirty="0"/>
                    </a:p>
                  </a:txBody>
                  <a:tcPr>
                    <a:solidFill>
                      <a:srgbClr val="E3FDFC"/>
                    </a:solidFill>
                  </a:tcPr>
                </a:tc>
                <a:tc>
                  <a:txBody>
                    <a:bodyPr/>
                    <a:lstStyle/>
                    <a:p>
                      <a:r>
                        <a:rPr lang="en-US" sz="1100" dirty="0"/>
                        <a:t>LMS Module, Video and voiceover</a:t>
                      </a:r>
                      <a:endParaRPr lang="en-US" sz="1100" baseline="0" dirty="0"/>
                    </a:p>
                    <a:p>
                      <a:endParaRPr lang="en-US" sz="1100" dirty="0"/>
                    </a:p>
                  </a:txBody>
                  <a:tcPr>
                    <a:solidFill>
                      <a:srgbClr val="E3FDFC"/>
                    </a:solidFill>
                  </a:tcPr>
                </a:tc>
                <a:tc>
                  <a:txBody>
                    <a:bodyPr/>
                    <a:lstStyle/>
                    <a:p>
                      <a:r>
                        <a:rPr lang="en-NZ" sz="1100" dirty="0"/>
                        <a:t>Slides,</a:t>
                      </a:r>
                      <a:r>
                        <a:rPr lang="en-NZ" sz="1100" baseline="0" dirty="0"/>
                        <a:t> voiceover script</a:t>
                      </a:r>
                      <a:endParaRPr lang="en-US" sz="1100" dirty="0"/>
                    </a:p>
                  </a:txBody>
                  <a:tcPr>
                    <a:solidFill>
                      <a:srgbClr val="E3FDFC"/>
                    </a:solidFill>
                  </a:tcPr>
                </a:tc>
                <a:extLst>
                  <a:ext uri="{0D108BD9-81ED-4DB2-BD59-A6C34878D82A}">
                    <a16:rowId xmlns:a16="http://schemas.microsoft.com/office/drawing/2014/main" val="2001031655"/>
                  </a:ext>
                </a:extLst>
              </a:tr>
            </a:tbl>
          </a:graphicData>
        </a:graphic>
      </p:graphicFrame>
      <p:pic>
        <p:nvPicPr>
          <p:cNvPr id="11" name="Picture 10">
            <a:extLst>
              <a:ext uri="{FF2B5EF4-FFF2-40B4-BE49-F238E27FC236}">
                <a16:creationId xmlns:a16="http://schemas.microsoft.com/office/drawing/2014/main" id="{F5A7274B-76EA-40EA-A6DC-C2E18E9181D7}"/>
              </a:ext>
            </a:extLst>
          </p:cNvPr>
          <p:cNvPicPr>
            <a:picLocks noChangeAspect="1"/>
          </p:cNvPicPr>
          <p:nvPr/>
        </p:nvPicPr>
        <p:blipFill>
          <a:blip r:embed="rId2"/>
          <a:stretch>
            <a:fillRect/>
          </a:stretch>
        </p:blipFill>
        <p:spPr>
          <a:xfrm>
            <a:off x="172823" y="96706"/>
            <a:ext cx="1517505" cy="596282"/>
          </a:xfrm>
          <a:prstGeom prst="rect">
            <a:avLst/>
          </a:prstGeom>
        </p:spPr>
      </p:pic>
    </p:spTree>
    <p:extLst>
      <p:ext uri="{BB962C8B-B14F-4D97-AF65-F5344CB8AC3E}">
        <p14:creationId xmlns:p14="http://schemas.microsoft.com/office/powerpoint/2010/main" val="3797282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1734" y="734942"/>
            <a:ext cx="10312066" cy="460941"/>
          </a:xfrm>
        </p:spPr>
        <p:txBody>
          <a:bodyPr>
            <a:normAutofit/>
          </a:bodyPr>
          <a:lstStyle/>
          <a:p>
            <a:r>
              <a:rPr lang="en-US" sz="2000" dirty="0">
                <a:solidFill>
                  <a:sysClr val="windowText" lastClr="000000"/>
                </a:solidFill>
              </a:rPr>
              <a:t>Module 1 – Welcome &amp; Introduction</a:t>
            </a:r>
            <a:endParaRPr lang="en-US" sz="2000" dirty="0">
              <a:solidFill>
                <a:sysClr val="windowText" lastClr="000000"/>
              </a:solidFill>
              <a:ea typeface="Calibri" charset="0"/>
              <a:cs typeface="Calibri" charset="0"/>
            </a:endParaRPr>
          </a:p>
        </p:txBody>
      </p:sp>
      <p:pic>
        <p:nvPicPr>
          <p:cNvPr id="11" name="Picture 10">
            <a:extLst>
              <a:ext uri="{FF2B5EF4-FFF2-40B4-BE49-F238E27FC236}">
                <a16:creationId xmlns:a16="http://schemas.microsoft.com/office/drawing/2014/main" id="{F5A7274B-76EA-40EA-A6DC-C2E18E9181D7}"/>
              </a:ext>
            </a:extLst>
          </p:cNvPr>
          <p:cNvPicPr>
            <a:picLocks noChangeAspect="1"/>
          </p:cNvPicPr>
          <p:nvPr/>
        </p:nvPicPr>
        <p:blipFill>
          <a:blip r:embed="rId2"/>
          <a:stretch>
            <a:fillRect/>
          </a:stretch>
        </p:blipFill>
        <p:spPr>
          <a:xfrm>
            <a:off x="172823" y="96706"/>
            <a:ext cx="1517505" cy="596282"/>
          </a:xfrm>
          <a:prstGeom prst="rect">
            <a:avLst/>
          </a:prstGeom>
        </p:spPr>
      </p:pic>
      <p:sp>
        <p:nvSpPr>
          <p:cNvPr id="6" name="Rectangle 5">
            <a:extLst>
              <a:ext uri="{FF2B5EF4-FFF2-40B4-BE49-F238E27FC236}">
                <a16:creationId xmlns:a16="http://schemas.microsoft.com/office/drawing/2014/main" id="{77B7F581-02D3-41E6-B57F-F2561CFC3E85}"/>
              </a:ext>
            </a:extLst>
          </p:cNvPr>
          <p:cNvSpPr/>
          <p:nvPr/>
        </p:nvSpPr>
        <p:spPr>
          <a:xfrm>
            <a:off x="864855" y="712866"/>
            <a:ext cx="10744286" cy="460941"/>
          </a:xfrm>
          <a:prstGeom prst="rect">
            <a:avLst/>
          </a:prstGeom>
          <a:solidFill>
            <a:srgbClr val="FFECA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a:extLst>
              <a:ext uri="{FF2B5EF4-FFF2-40B4-BE49-F238E27FC236}">
                <a16:creationId xmlns:a16="http://schemas.microsoft.com/office/drawing/2014/main" id="{1C9D0EFF-B104-4F13-8EFD-6B2CB8FC1DE2}"/>
              </a:ext>
            </a:extLst>
          </p:cNvPr>
          <p:cNvSpPr txBox="1">
            <a:spLocks/>
          </p:cNvSpPr>
          <p:nvPr/>
        </p:nvSpPr>
        <p:spPr>
          <a:xfrm>
            <a:off x="1036577" y="71286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dirty="0"/>
              <a:t>Module 2 – NCEA Change </a:t>
            </a:r>
            <a:r>
              <a:rPr lang="en-US" sz="1800" dirty="0" err="1"/>
              <a:t>Programme</a:t>
            </a:r>
            <a:endParaRPr lang="en-US" sz="1800" dirty="0">
              <a:ea typeface="Calibri" charset="0"/>
              <a:cs typeface="Calibri" charset="0"/>
            </a:endParaRPr>
          </a:p>
        </p:txBody>
      </p:sp>
      <p:graphicFrame>
        <p:nvGraphicFramePr>
          <p:cNvPr id="8" name="Table 4">
            <a:extLst>
              <a:ext uri="{FF2B5EF4-FFF2-40B4-BE49-F238E27FC236}">
                <a16:creationId xmlns:a16="http://schemas.microsoft.com/office/drawing/2014/main" id="{8E12423E-7746-4639-8AC7-E728C227A7FB}"/>
              </a:ext>
            </a:extLst>
          </p:cNvPr>
          <p:cNvGraphicFramePr>
            <a:graphicFrameLocks noGrp="1"/>
          </p:cNvGraphicFramePr>
          <p:nvPr>
            <p:extLst>
              <p:ext uri="{D42A27DB-BD31-4B8C-83A1-F6EECF244321}">
                <p14:modId xmlns:p14="http://schemas.microsoft.com/office/powerpoint/2010/main" val="1477286701"/>
              </p:ext>
            </p:extLst>
          </p:nvPr>
        </p:nvGraphicFramePr>
        <p:xfrm>
          <a:off x="608773" y="1291526"/>
          <a:ext cx="11256450" cy="5113578"/>
        </p:xfrm>
        <a:graphic>
          <a:graphicData uri="http://schemas.openxmlformats.org/drawingml/2006/table">
            <a:tbl>
              <a:tblPr firstRow="1" bandRow="1">
                <a:tableStyleId>{5C22544A-7EE6-4342-B048-85BDC9FD1C3A}</a:tableStyleId>
              </a:tblPr>
              <a:tblGrid>
                <a:gridCol w="1488780">
                  <a:extLst>
                    <a:ext uri="{9D8B030D-6E8A-4147-A177-3AD203B41FA5}">
                      <a16:colId xmlns:a16="http://schemas.microsoft.com/office/drawing/2014/main" val="1608349562"/>
                    </a:ext>
                  </a:extLst>
                </a:gridCol>
                <a:gridCol w="658968">
                  <a:extLst>
                    <a:ext uri="{9D8B030D-6E8A-4147-A177-3AD203B41FA5}">
                      <a16:colId xmlns:a16="http://schemas.microsoft.com/office/drawing/2014/main" val="3534093988"/>
                    </a:ext>
                  </a:extLst>
                </a:gridCol>
                <a:gridCol w="5708989">
                  <a:extLst>
                    <a:ext uri="{9D8B030D-6E8A-4147-A177-3AD203B41FA5}">
                      <a16:colId xmlns:a16="http://schemas.microsoft.com/office/drawing/2014/main" val="684006269"/>
                    </a:ext>
                  </a:extLst>
                </a:gridCol>
                <a:gridCol w="1784412">
                  <a:extLst>
                    <a:ext uri="{9D8B030D-6E8A-4147-A177-3AD203B41FA5}">
                      <a16:colId xmlns:a16="http://schemas.microsoft.com/office/drawing/2014/main" val="1765882689"/>
                    </a:ext>
                  </a:extLst>
                </a:gridCol>
                <a:gridCol w="1615301">
                  <a:extLst>
                    <a:ext uri="{9D8B030D-6E8A-4147-A177-3AD203B41FA5}">
                      <a16:colId xmlns:a16="http://schemas.microsoft.com/office/drawing/2014/main" val="2744895189"/>
                    </a:ext>
                  </a:extLst>
                </a:gridCol>
              </a:tblGrid>
              <a:tr h="255440">
                <a:tc>
                  <a:txBody>
                    <a:bodyPr/>
                    <a:lstStyle/>
                    <a:p>
                      <a:r>
                        <a:rPr lang="en-NZ" sz="1200" dirty="0">
                          <a:solidFill>
                            <a:sysClr val="windowText" lastClr="000000"/>
                          </a:solidFill>
                        </a:rPr>
                        <a:t>Module Stage</a:t>
                      </a:r>
                      <a:endParaRPr lang="en-US" sz="1200" dirty="0">
                        <a:solidFill>
                          <a:sysClr val="windowText" lastClr="000000"/>
                        </a:solidFill>
                      </a:endParaRPr>
                    </a:p>
                  </a:txBody>
                  <a:tcPr>
                    <a:solidFill>
                      <a:srgbClr val="FFECA9"/>
                    </a:solidFill>
                  </a:tcPr>
                </a:tc>
                <a:tc>
                  <a:txBody>
                    <a:bodyPr/>
                    <a:lstStyle/>
                    <a:p>
                      <a:r>
                        <a:rPr lang="en-NZ" sz="1200" dirty="0">
                          <a:solidFill>
                            <a:sysClr val="windowText" lastClr="000000"/>
                          </a:solidFill>
                        </a:rPr>
                        <a:t>Time</a:t>
                      </a:r>
                      <a:endParaRPr lang="en-US" sz="1200" dirty="0">
                        <a:solidFill>
                          <a:sysClr val="windowText" lastClr="000000"/>
                        </a:solidFill>
                      </a:endParaRPr>
                    </a:p>
                  </a:txBody>
                  <a:tcPr>
                    <a:solidFill>
                      <a:srgbClr val="FFECA9"/>
                    </a:solidFill>
                  </a:tcPr>
                </a:tc>
                <a:tc>
                  <a:txBody>
                    <a:bodyPr/>
                    <a:lstStyle/>
                    <a:p>
                      <a:r>
                        <a:rPr lang="en-NZ" sz="1200" dirty="0">
                          <a:solidFill>
                            <a:sysClr val="windowText" lastClr="000000"/>
                          </a:solidFill>
                        </a:rPr>
                        <a:t>Content</a:t>
                      </a:r>
                      <a:endParaRPr lang="en-US" sz="1200" dirty="0">
                        <a:solidFill>
                          <a:sysClr val="windowText" lastClr="000000"/>
                        </a:solidFill>
                      </a:endParaRPr>
                    </a:p>
                  </a:txBody>
                  <a:tcPr>
                    <a:solidFill>
                      <a:srgbClr val="FFECA9"/>
                    </a:solidFill>
                  </a:tcPr>
                </a:tc>
                <a:tc>
                  <a:txBody>
                    <a:bodyPr/>
                    <a:lstStyle/>
                    <a:p>
                      <a:r>
                        <a:rPr lang="en-NZ" sz="1200" dirty="0">
                          <a:solidFill>
                            <a:sysClr val="windowText" lastClr="000000"/>
                          </a:solidFill>
                        </a:rPr>
                        <a:t>Method of Delivery</a:t>
                      </a:r>
                      <a:endParaRPr lang="en-US" sz="1200" dirty="0">
                        <a:solidFill>
                          <a:sysClr val="windowText" lastClr="000000"/>
                        </a:solidFill>
                      </a:endParaRPr>
                    </a:p>
                  </a:txBody>
                  <a:tcPr>
                    <a:solidFill>
                      <a:srgbClr val="FFECA9"/>
                    </a:solidFill>
                  </a:tcPr>
                </a:tc>
                <a:tc>
                  <a:txBody>
                    <a:bodyPr/>
                    <a:lstStyle/>
                    <a:p>
                      <a:r>
                        <a:rPr lang="en-NZ" sz="1200" dirty="0">
                          <a:solidFill>
                            <a:sysClr val="windowText" lastClr="000000"/>
                          </a:solidFill>
                        </a:rPr>
                        <a:t>Tools/Resources</a:t>
                      </a:r>
                      <a:endParaRPr lang="en-US" sz="1200" dirty="0">
                        <a:solidFill>
                          <a:sysClr val="windowText" lastClr="000000"/>
                        </a:solidFill>
                      </a:endParaRPr>
                    </a:p>
                  </a:txBody>
                  <a:tcPr>
                    <a:solidFill>
                      <a:srgbClr val="FFECA9"/>
                    </a:solidFill>
                  </a:tcPr>
                </a:tc>
                <a:extLst>
                  <a:ext uri="{0D108BD9-81ED-4DB2-BD59-A6C34878D82A}">
                    <a16:rowId xmlns:a16="http://schemas.microsoft.com/office/drawing/2014/main" val="1412921066"/>
                  </a:ext>
                </a:extLst>
              </a:tr>
              <a:tr h="1403207">
                <a:tc>
                  <a:txBody>
                    <a:bodyPr/>
                    <a:lstStyle/>
                    <a:p>
                      <a:endParaRPr lang="en-NZ" sz="1100" dirty="0">
                        <a:latin typeface="+mn-lt"/>
                      </a:endParaRPr>
                    </a:p>
                    <a:p>
                      <a:r>
                        <a:rPr lang="en-NZ" sz="1100" dirty="0">
                          <a:latin typeface="+mn-lt"/>
                        </a:rPr>
                        <a:t>Stage 1: </a:t>
                      </a:r>
                    </a:p>
                    <a:p>
                      <a:r>
                        <a:rPr lang="en-NZ" sz="1100" dirty="0">
                          <a:latin typeface="+mn-lt"/>
                        </a:rPr>
                        <a:t>NCEA</a:t>
                      </a:r>
                      <a:r>
                        <a:rPr lang="en-NZ" sz="1100" baseline="0" dirty="0">
                          <a:latin typeface="+mn-lt"/>
                        </a:rPr>
                        <a:t> Change journey and story</a:t>
                      </a:r>
                      <a:endParaRPr lang="en-US" sz="1100" dirty="0">
                        <a:latin typeface="+mn-lt"/>
                      </a:endParaRPr>
                    </a:p>
                  </a:txBody>
                  <a:tcPr>
                    <a:solidFill>
                      <a:schemeClr val="bg1">
                        <a:lumMod val="95000"/>
                      </a:schemeClr>
                    </a:solidFill>
                  </a:tcPr>
                </a:tc>
                <a:tc>
                  <a:txBody>
                    <a:bodyPr/>
                    <a:lstStyle/>
                    <a:p>
                      <a:r>
                        <a:rPr lang="en-NZ" sz="1100" baseline="0" dirty="0">
                          <a:latin typeface="+mn-lt"/>
                        </a:rPr>
                        <a:t>10 mins</a:t>
                      </a:r>
                      <a:endParaRPr lang="en-US" sz="1100" dirty="0">
                        <a:latin typeface="+mn-lt"/>
                      </a:endParaRPr>
                    </a:p>
                  </a:txBody>
                  <a:tcPr>
                    <a:solidFill>
                      <a:schemeClr val="bg1">
                        <a:lumMod val="95000"/>
                      </a:schemeClr>
                    </a:solidFill>
                  </a:tcPr>
                </a:tc>
                <a:tc>
                  <a:txBody>
                    <a:bodyPr/>
                    <a:lstStyle/>
                    <a:p>
                      <a:pPr marL="0" indent="0">
                        <a:lnSpc>
                          <a:spcPct val="100000"/>
                        </a:lnSpc>
                        <a:buFont typeface="Arial" panose="020B0604020202020204" pitchFamily="34" charset="0"/>
                        <a:buNone/>
                      </a:pPr>
                      <a:r>
                        <a:rPr lang="en-ID" sz="1100" dirty="0">
                          <a:solidFill>
                            <a:schemeClr val="tx1">
                              <a:lumMod val="85000"/>
                              <a:lumOff val="15000"/>
                            </a:schemeClr>
                          </a:solidFill>
                          <a:latin typeface="+mn-lt"/>
                          <a:ea typeface="Lato" panose="020F0502020204030203" pitchFamily="34" charset="0"/>
                          <a:cs typeface="Lato" panose="020F0502020204030203" pitchFamily="34" charset="0"/>
                        </a:rPr>
                        <a:t>Outline NCEA Change journey and story – where have we come from, where are we going, and why.</a:t>
                      </a:r>
                    </a:p>
                    <a:p>
                      <a:pPr marL="0" indent="0">
                        <a:lnSpc>
                          <a:spcPct val="100000"/>
                        </a:lnSpc>
                        <a:buFont typeface="Arial" panose="020B0604020202020204" pitchFamily="34" charset="0"/>
                        <a:buNone/>
                      </a:pPr>
                      <a:endParaRPr lang="en-ID" sz="1100" dirty="0">
                        <a:solidFill>
                          <a:schemeClr val="tx1">
                            <a:lumMod val="85000"/>
                            <a:lumOff val="15000"/>
                          </a:schemeClr>
                        </a:solidFill>
                        <a:latin typeface="+mn-lt"/>
                        <a:ea typeface="Lato" panose="020F0502020204030203" pitchFamily="34" charset="0"/>
                        <a:cs typeface="Lato" panose="020F0502020204030203" pitchFamily="34" charset="0"/>
                      </a:endParaRPr>
                    </a:p>
                    <a:p>
                      <a:pPr lvl="0"/>
                      <a:r>
                        <a:rPr lang="en-NZ" sz="1100" b="1" dirty="0">
                          <a:latin typeface="+mn-lt"/>
                        </a:rPr>
                        <a:t>2018</a:t>
                      </a:r>
                      <a:r>
                        <a:rPr lang="en-NZ" sz="1100" dirty="0">
                          <a:latin typeface="+mn-lt"/>
                        </a:rPr>
                        <a:t> – Understanding what’s working, what is not working, and how it can be improved.</a:t>
                      </a:r>
                    </a:p>
                    <a:p>
                      <a:pPr lvl="0"/>
                      <a:r>
                        <a:rPr lang="en-NZ" sz="1100" b="1" dirty="0">
                          <a:latin typeface="+mn-lt"/>
                        </a:rPr>
                        <a:t>2019</a:t>
                      </a:r>
                      <a:r>
                        <a:rPr lang="en-NZ" sz="1100" dirty="0">
                          <a:latin typeface="+mn-lt"/>
                        </a:rPr>
                        <a:t> – Understanding the design and implementation of each change </a:t>
                      </a:r>
                    </a:p>
                    <a:p>
                      <a:pPr lvl="0"/>
                      <a:r>
                        <a:rPr lang="en-NZ" sz="1100" b="1" dirty="0">
                          <a:latin typeface="+mn-lt"/>
                        </a:rPr>
                        <a:t>2020</a:t>
                      </a:r>
                      <a:r>
                        <a:rPr lang="en-NZ" sz="1100" dirty="0">
                          <a:latin typeface="+mn-lt"/>
                        </a:rPr>
                        <a:t> – Undertaking detailed design of change and implementations supports.</a:t>
                      </a:r>
                    </a:p>
                    <a:p>
                      <a:pPr lvl="0"/>
                      <a:r>
                        <a:rPr lang="en-NZ" sz="1100" b="1" dirty="0">
                          <a:latin typeface="+mn-lt"/>
                        </a:rPr>
                        <a:t>2021 &amp; beyond </a:t>
                      </a:r>
                      <a:r>
                        <a:rPr lang="en-NZ" sz="1100" dirty="0">
                          <a:latin typeface="+mn-lt"/>
                        </a:rPr>
                        <a:t>– Mini-pilot and ongoing support for change and implementation </a:t>
                      </a:r>
                    </a:p>
                  </a:txBody>
                  <a:tcPr>
                    <a:solidFill>
                      <a:schemeClr val="bg1">
                        <a:lumMod val="95000"/>
                      </a:schemeClr>
                    </a:solidFill>
                  </a:tcPr>
                </a:tc>
                <a:tc>
                  <a:txBody>
                    <a:bodyPr/>
                    <a:lstStyle/>
                    <a:p>
                      <a:r>
                        <a:rPr lang="en-US" sz="1100" dirty="0">
                          <a:latin typeface="+mn-lt"/>
                        </a:rPr>
                        <a:t>LMS Module, Video and voiceover</a:t>
                      </a:r>
                      <a:endParaRPr lang="en-US" sz="1100" baseline="0" dirty="0">
                        <a:latin typeface="+mn-lt"/>
                      </a:endParaRPr>
                    </a:p>
                    <a:p>
                      <a:endParaRPr lang="en-US" sz="1100" baseline="0" dirty="0">
                        <a:highlight>
                          <a:srgbClr val="FFFF00"/>
                        </a:highlight>
                        <a:latin typeface="+mn-lt"/>
                      </a:endParaRPr>
                    </a:p>
                  </a:txBody>
                  <a:tcPr>
                    <a:solidFill>
                      <a:schemeClr val="bg1">
                        <a:lumMod val="95000"/>
                      </a:schemeClr>
                    </a:solidFill>
                  </a:tcPr>
                </a:tc>
                <a:tc>
                  <a:txBody>
                    <a:bodyPr/>
                    <a:lstStyle/>
                    <a:p>
                      <a:r>
                        <a:rPr lang="en-NZ" sz="1100" dirty="0">
                          <a:latin typeface="+mn-lt"/>
                        </a:rPr>
                        <a:t>PowerPoint and voiceover</a:t>
                      </a:r>
                      <a:r>
                        <a:rPr lang="en-NZ" sz="1100" baseline="0" dirty="0">
                          <a:latin typeface="+mn-lt"/>
                        </a:rPr>
                        <a:t> script</a:t>
                      </a:r>
                      <a:endParaRPr lang="en-US" sz="1100" dirty="0">
                        <a:latin typeface="+mn-lt"/>
                      </a:endParaRPr>
                    </a:p>
                  </a:txBody>
                  <a:tcPr>
                    <a:solidFill>
                      <a:schemeClr val="bg1">
                        <a:lumMod val="95000"/>
                      </a:schemeClr>
                    </a:solidFill>
                  </a:tcPr>
                </a:tc>
                <a:extLst>
                  <a:ext uri="{0D108BD9-81ED-4DB2-BD59-A6C34878D82A}">
                    <a16:rowId xmlns:a16="http://schemas.microsoft.com/office/drawing/2014/main" val="2524680011"/>
                  </a:ext>
                </a:extLst>
              </a:tr>
              <a:tr h="2372529">
                <a:tc>
                  <a:txBody>
                    <a:bodyPr/>
                    <a:lstStyle/>
                    <a:p>
                      <a:endParaRPr lang="en-NZ" sz="1100" dirty="0">
                        <a:latin typeface="+mn-lt"/>
                      </a:endParaRPr>
                    </a:p>
                    <a:p>
                      <a:r>
                        <a:rPr lang="en-NZ" sz="1100" dirty="0">
                          <a:latin typeface="+mn-lt"/>
                        </a:rPr>
                        <a:t>Stage 2: System</a:t>
                      </a:r>
                      <a:r>
                        <a:rPr lang="en-NZ" sz="1100" baseline="0" dirty="0">
                          <a:latin typeface="+mn-lt"/>
                        </a:rPr>
                        <a:t> Shifts</a:t>
                      </a:r>
                      <a:endParaRPr lang="en-US" sz="1100" dirty="0">
                        <a:latin typeface="+mn-lt"/>
                      </a:endParaRPr>
                    </a:p>
                  </a:txBody>
                  <a:tcPr>
                    <a:solidFill>
                      <a:srgbClr val="FFECA9"/>
                    </a:solidFill>
                  </a:tcPr>
                </a:tc>
                <a:tc>
                  <a:txBody>
                    <a:bodyPr/>
                    <a:lstStyle/>
                    <a:p>
                      <a:r>
                        <a:rPr lang="en-NZ" sz="1100" baseline="0" dirty="0">
                          <a:latin typeface="+mn-lt"/>
                        </a:rPr>
                        <a:t>45 mins</a:t>
                      </a:r>
                      <a:endParaRPr lang="en-US" sz="1100" dirty="0">
                        <a:latin typeface="+mn-lt"/>
                      </a:endParaRPr>
                    </a:p>
                  </a:txBody>
                  <a:tcPr>
                    <a:solidFill>
                      <a:srgbClr val="FFECA9"/>
                    </a:solidFill>
                  </a:tcPr>
                </a:tc>
                <a:tc>
                  <a:txBody>
                    <a:bodyPr/>
                    <a:lstStyle/>
                    <a:p>
                      <a:pPr marL="0" indent="0">
                        <a:lnSpc>
                          <a:spcPct val="100000"/>
                        </a:lnSpc>
                        <a:buFont typeface="Arial" panose="020B0604020202020204" pitchFamily="34" charset="0"/>
                        <a:buNone/>
                      </a:pPr>
                      <a:r>
                        <a:rPr lang="en-ID" sz="1100" dirty="0">
                          <a:solidFill>
                            <a:schemeClr val="tx1">
                              <a:lumMod val="85000"/>
                              <a:lumOff val="15000"/>
                            </a:schemeClr>
                          </a:solidFill>
                          <a:latin typeface="+mn-lt"/>
                          <a:ea typeface="Lato" panose="020F0502020204030203" pitchFamily="34" charset="0"/>
                          <a:cs typeface="Lato" panose="020F0502020204030203" pitchFamily="34" charset="0"/>
                        </a:rPr>
                        <a:t>Clearly articulate the NCEA Change Programme System Shifts.</a:t>
                      </a:r>
                    </a:p>
                    <a:p>
                      <a:pPr marL="0" indent="0">
                        <a:lnSpc>
                          <a:spcPct val="100000"/>
                        </a:lnSpc>
                        <a:buFont typeface="Arial" panose="020B0604020202020204" pitchFamily="34" charset="0"/>
                        <a:buNone/>
                      </a:pPr>
                      <a:endParaRPr lang="en-ID" sz="1100" dirty="0">
                        <a:solidFill>
                          <a:schemeClr val="tx1">
                            <a:lumMod val="85000"/>
                            <a:lumOff val="15000"/>
                          </a:schemeClr>
                        </a:solidFill>
                        <a:latin typeface="+mn-lt"/>
                        <a:ea typeface="Lato" panose="020F0502020204030203" pitchFamily="34" charset="0"/>
                        <a:cs typeface="Lato" panose="020F0502020204030203" pitchFamily="34" charset="0"/>
                      </a:endParaRPr>
                    </a:p>
                    <a:p>
                      <a:pPr marL="0" marR="0" lvl="0" indent="0" algn="l" defTabSz="1238921" rtl="0" eaLnBrk="1" fontAlgn="auto" latinLnBrk="0" hangingPunct="1">
                        <a:lnSpc>
                          <a:spcPct val="100000"/>
                        </a:lnSpc>
                        <a:spcBef>
                          <a:spcPts val="0"/>
                        </a:spcBef>
                        <a:spcAft>
                          <a:spcPts val="0"/>
                        </a:spcAft>
                        <a:buClrTx/>
                        <a:buSzTx/>
                        <a:buFontTx/>
                        <a:buNone/>
                        <a:tabLst/>
                        <a:defRPr/>
                      </a:pPr>
                      <a:r>
                        <a:rPr lang="en-NZ" sz="1100" dirty="0">
                          <a:latin typeface="+mn-lt"/>
                        </a:rPr>
                        <a:t>The NCEA changes</a:t>
                      </a:r>
                      <a:r>
                        <a:rPr lang="en-NZ" sz="1100" baseline="0" dirty="0">
                          <a:latin typeface="+mn-lt"/>
                        </a:rPr>
                        <a:t> </a:t>
                      </a:r>
                      <a:r>
                        <a:rPr lang="en-NZ" sz="1100" dirty="0">
                          <a:latin typeface="+mn-lt"/>
                        </a:rPr>
                        <a:t>were tested against 5 guiding principles to ensure they will deliver the desired outcomes. These principles now form the basis</a:t>
                      </a:r>
                      <a:r>
                        <a:rPr lang="en-NZ" sz="1100" baseline="0" dirty="0">
                          <a:latin typeface="+mn-lt"/>
                        </a:rPr>
                        <a:t> of the system shifts we want to achieve in NCEA through the 7 key changes. </a:t>
                      </a:r>
                      <a:r>
                        <a:rPr lang="en-NZ" sz="1100" dirty="0">
                          <a:latin typeface="+mn-lt"/>
                        </a:rPr>
                        <a:t> </a:t>
                      </a:r>
                    </a:p>
                    <a:p>
                      <a:pPr marL="0" marR="0" lvl="0" indent="0" algn="l" defTabSz="1238921" rtl="0" eaLnBrk="1" fontAlgn="auto" latinLnBrk="0" hangingPunct="1">
                        <a:lnSpc>
                          <a:spcPct val="100000"/>
                        </a:lnSpc>
                        <a:spcBef>
                          <a:spcPts val="0"/>
                        </a:spcBef>
                        <a:spcAft>
                          <a:spcPts val="0"/>
                        </a:spcAft>
                        <a:buClrTx/>
                        <a:buSzTx/>
                        <a:buFontTx/>
                        <a:buNone/>
                        <a:tabLst/>
                        <a:defRPr/>
                      </a:pPr>
                      <a:endParaRPr lang="en-NZ" sz="1100" dirty="0">
                        <a:latin typeface="+mn-lt"/>
                      </a:endParaRPr>
                    </a:p>
                    <a:p>
                      <a:pPr marL="0" marR="0" lvl="0" indent="0" algn="l" defTabSz="1238921" rtl="0" eaLnBrk="1" fontAlgn="auto" latinLnBrk="0" hangingPunct="1">
                        <a:lnSpc>
                          <a:spcPct val="100000"/>
                        </a:lnSpc>
                        <a:spcBef>
                          <a:spcPts val="0"/>
                        </a:spcBef>
                        <a:spcAft>
                          <a:spcPts val="0"/>
                        </a:spcAft>
                        <a:buClrTx/>
                        <a:buSzTx/>
                        <a:buFontTx/>
                        <a:buNone/>
                        <a:tabLst/>
                        <a:defRPr/>
                      </a:pPr>
                      <a:r>
                        <a:rPr lang="en-NZ" sz="1100" dirty="0">
                          <a:latin typeface="+mn-lt"/>
                        </a:rPr>
                        <a:t>For each System Shift – include “</a:t>
                      </a:r>
                      <a:r>
                        <a:rPr lang="en-NZ" sz="1100" b="1" dirty="0">
                          <a:latin typeface="+mn-lt"/>
                        </a:rPr>
                        <a:t>problem”</a:t>
                      </a:r>
                      <a:r>
                        <a:rPr lang="en-NZ" sz="1100" dirty="0">
                          <a:latin typeface="+mn-lt"/>
                        </a:rPr>
                        <a:t> and then wha</a:t>
                      </a:r>
                      <a:r>
                        <a:rPr lang="en-NZ" sz="1100" baseline="0" dirty="0">
                          <a:latin typeface="+mn-lt"/>
                        </a:rPr>
                        <a:t>t the </a:t>
                      </a:r>
                      <a:r>
                        <a:rPr lang="en-NZ" sz="1100" b="1" dirty="0">
                          <a:latin typeface="+mn-lt"/>
                        </a:rPr>
                        <a:t>shift</a:t>
                      </a:r>
                      <a:r>
                        <a:rPr lang="en-NZ" sz="1100" b="0" dirty="0">
                          <a:latin typeface="+mn-lt"/>
                        </a:rPr>
                        <a:t> is..</a:t>
                      </a:r>
                    </a:p>
                    <a:p>
                      <a:pPr marL="171450" marR="0" lvl="0" indent="-171450" algn="l" defTabSz="123892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100" b="0" dirty="0">
                          <a:latin typeface="+mn-lt"/>
                        </a:rPr>
                        <a:t>Wellbeing</a:t>
                      </a:r>
                    </a:p>
                    <a:p>
                      <a:pPr marL="171450" marR="0" lvl="0" indent="-171450" algn="l" defTabSz="123892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100" b="0" dirty="0">
                          <a:latin typeface="+mn-lt"/>
                        </a:rPr>
                        <a:t>Inclusion and Equity</a:t>
                      </a:r>
                    </a:p>
                    <a:p>
                      <a:pPr marL="171450" marR="0" lvl="0" indent="-171450" algn="l" defTabSz="123892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100" b="0" dirty="0">
                          <a:latin typeface="+mn-lt"/>
                        </a:rPr>
                        <a:t>Coherence</a:t>
                      </a:r>
                    </a:p>
                    <a:p>
                      <a:pPr marL="171450" marR="0" lvl="0" indent="-171450" algn="l" defTabSz="123892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100" b="0" dirty="0">
                          <a:latin typeface="+mn-lt"/>
                        </a:rPr>
                        <a:t>Pathways</a:t>
                      </a:r>
                    </a:p>
                    <a:p>
                      <a:pPr marL="171450" marR="0" lvl="0" indent="-171450" algn="l" defTabSz="123892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100" b="0" dirty="0">
                          <a:latin typeface="+mn-lt"/>
                        </a:rPr>
                        <a:t>Credibility</a:t>
                      </a:r>
                    </a:p>
                    <a:p>
                      <a:pPr marL="171450" marR="0" lvl="0" indent="-171450" algn="l" defTabSz="1238921"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NZ" sz="1100" b="0" dirty="0">
                        <a:latin typeface="+mn-lt"/>
                      </a:endParaRPr>
                    </a:p>
                    <a:p>
                      <a:pPr marL="0" marR="0" lvl="0" indent="0" algn="l" defTabSz="1238921" rtl="0" eaLnBrk="1" fontAlgn="auto" latinLnBrk="0" hangingPunct="1">
                        <a:lnSpc>
                          <a:spcPct val="100000"/>
                        </a:lnSpc>
                        <a:spcBef>
                          <a:spcPts val="0"/>
                        </a:spcBef>
                        <a:spcAft>
                          <a:spcPts val="0"/>
                        </a:spcAft>
                        <a:buClrTx/>
                        <a:buSzTx/>
                        <a:buFont typeface="Arial" panose="020B0604020202020204" pitchFamily="34" charset="0"/>
                        <a:buNone/>
                        <a:tabLst/>
                        <a:defRPr/>
                      </a:pPr>
                      <a:r>
                        <a:rPr lang="en-NZ" sz="1100" b="1" dirty="0">
                          <a:latin typeface="+mn-lt"/>
                        </a:rPr>
                        <a:t>Each system shift will be followed by a short reflection activity (5-7mins)</a:t>
                      </a:r>
                    </a:p>
                  </a:txBody>
                  <a:tcPr>
                    <a:solidFill>
                      <a:srgbClr val="FFECA9"/>
                    </a:solidFill>
                  </a:tcPr>
                </a:tc>
                <a:tc>
                  <a:txBody>
                    <a:bodyPr/>
                    <a:lstStyle/>
                    <a:p>
                      <a:r>
                        <a:rPr lang="en-US" sz="1100" dirty="0">
                          <a:latin typeface="+mn-lt"/>
                        </a:rPr>
                        <a:t>LMS Module, Video and voiceover</a:t>
                      </a:r>
                      <a:endParaRPr lang="en-US" sz="1100" baseline="0" dirty="0">
                        <a:latin typeface="+mn-lt"/>
                      </a:endParaRPr>
                    </a:p>
                    <a:p>
                      <a:endParaRPr lang="en-US" sz="1100" dirty="0">
                        <a:latin typeface="+mn-lt"/>
                      </a:endParaRPr>
                    </a:p>
                  </a:txBody>
                  <a:tcPr>
                    <a:solidFill>
                      <a:srgbClr val="FFECA9"/>
                    </a:solidFill>
                  </a:tcPr>
                </a:tc>
                <a:tc>
                  <a:txBody>
                    <a:bodyPr/>
                    <a:lstStyle/>
                    <a:p>
                      <a:r>
                        <a:rPr lang="en-NZ" sz="1100" dirty="0">
                          <a:latin typeface="+mn-lt"/>
                        </a:rPr>
                        <a:t>Slides,</a:t>
                      </a:r>
                      <a:r>
                        <a:rPr lang="en-NZ" sz="1100" baseline="0" dirty="0">
                          <a:latin typeface="+mn-lt"/>
                        </a:rPr>
                        <a:t> voiceover script</a:t>
                      </a:r>
                      <a:endParaRPr lang="en-US" sz="1100" dirty="0">
                        <a:latin typeface="+mn-lt"/>
                      </a:endParaRPr>
                    </a:p>
                  </a:txBody>
                  <a:tcPr>
                    <a:solidFill>
                      <a:srgbClr val="FFECA9"/>
                    </a:solidFill>
                  </a:tcPr>
                </a:tc>
                <a:extLst>
                  <a:ext uri="{0D108BD9-81ED-4DB2-BD59-A6C34878D82A}">
                    <a16:rowId xmlns:a16="http://schemas.microsoft.com/office/drawing/2014/main" val="2001031655"/>
                  </a:ext>
                </a:extLst>
              </a:tr>
              <a:tr h="997651">
                <a:tc>
                  <a:txBody>
                    <a:bodyPr/>
                    <a:lstStyle/>
                    <a:p>
                      <a:r>
                        <a:rPr lang="en-NZ" sz="1100" dirty="0"/>
                        <a:t>Stage 3: </a:t>
                      </a:r>
                    </a:p>
                    <a:p>
                      <a:r>
                        <a:rPr lang="en-NZ" sz="1100" dirty="0"/>
                        <a:t>NCEA Changes explained</a:t>
                      </a:r>
                      <a:r>
                        <a:rPr lang="en-NZ" sz="1100" baseline="0" dirty="0"/>
                        <a:t> &amp; updates </a:t>
                      </a:r>
                      <a:endParaRPr lang="en-US" sz="1100" dirty="0"/>
                    </a:p>
                  </a:txBody>
                  <a:tcPr>
                    <a:solidFill>
                      <a:schemeClr val="bg1">
                        <a:lumMod val="95000"/>
                      </a:schemeClr>
                    </a:solidFill>
                  </a:tcPr>
                </a:tc>
                <a:tc>
                  <a:txBody>
                    <a:bodyPr/>
                    <a:lstStyle/>
                    <a:p>
                      <a:r>
                        <a:rPr lang="en-US" sz="1100" dirty="0">
                          <a:latin typeface="+mn-lt"/>
                        </a:rPr>
                        <a:t>2 mins</a:t>
                      </a:r>
                    </a:p>
                  </a:txBody>
                  <a:tcPr>
                    <a:solidFill>
                      <a:schemeClr val="bg1">
                        <a:lumMod val="95000"/>
                      </a:schemeClr>
                    </a:solidFill>
                  </a:tcPr>
                </a:tc>
                <a:tc>
                  <a:txBody>
                    <a:bodyPr/>
                    <a:lstStyle/>
                    <a:p>
                      <a:pPr marL="0" indent="0">
                        <a:lnSpc>
                          <a:spcPct val="100000"/>
                        </a:lnSpc>
                        <a:buFont typeface="Arial" panose="020B0604020202020204" pitchFamily="34" charset="0"/>
                        <a:buNone/>
                      </a:pPr>
                      <a:r>
                        <a:rPr lang="en-ID" sz="1100" dirty="0">
                          <a:solidFill>
                            <a:schemeClr val="tx1">
                              <a:lumMod val="85000"/>
                              <a:lumOff val="15000"/>
                            </a:schemeClr>
                          </a:solidFill>
                          <a:latin typeface="+mn-lt"/>
                          <a:ea typeface="Lato" panose="020F0502020204030203" pitchFamily="34" charset="0"/>
                          <a:cs typeface="Lato" panose="020F0502020204030203" pitchFamily="34" charset="0"/>
                        </a:rPr>
                        <a:t>Explain</a:t>
                      </a:r>
                      <a:r>
                        <a:rPr lang="en-ID" sz="1100" baseline="0" dirty="0">
                          <a:solidFill>
                            <a:schemeClr val="tx1">
                              <a:lumMod val="85000"/>
                              <a:lumOff val="15000"/>
                            </a:schemeClr>
                          </a:solidFill>
                          <a:latin typeface="+mn-lt"/>
                          <a:ea typeface="Lato" panose="020F0502020204030203" pitchFamily="34" charset="0"/>
                          <a:cs typeface="Lato" panose="020F0502020204030203" pitchFamily="34" charset="0"/>
                        </a:rPr>
                        <a:t> the NCEA changes that </a:t>
                      </a:r>
                      <a:r>
                        <a:rPr lang="en-ID" sz="1100" b="0" baseline="0" dirty="0">
                          <a:solidFill>
                            <a:schemeClr val="tx1">
                              <a:lumMod val="85000"/>
                              <a:lumOff val="15000"/>
                            </a:schemeClr>
                          </a:solidFill>
                          <a:latin typeface="+mn-lt"/>
                          <a:ea typeface="Lato" panose="020F0502020204030203" pitchFamily="34" charset="0"/>
                          <a:cs typeface="Lato" panose="020F0502020204030203" pitchFamily="34" charset="0"/>
                        </a:rPr>
                        <a:t>will </a:t>
                      </a:r>
                      <a:r>
                        <a:rPr lang="en-ID" sz="1100" baseline="0" dirty="0">
                          <a:solidFill>
                            <a:schemeClr val="tx1">
                              <a:lumMod val="85000"/>
                              <a:lumOff val="15000"/>
                            </a:schemeClr>
                          </a:solidFill>
                          <a:latin typeface="+mn-lt"/>
                          <a:ea typeface="Lato" panose="020F0502020204030203" pitchFamily="34" charset="0"/>
                          <a:cs typeface="Lato" panose="020F0502020204030203" pitchFamily="34" charset="0"/>
                        </a:rPr>
                        <a:t>be implemented and provide an update on the progress that has been made so far. </a:t>
                      </a:r>
                      <a:endParaRPr lang="en-ID" sz="1100" dirty="0">
                        <a:solidFill>
                          <a:schemeClr val="tx1">
                            <a:lumMod val="85000"/>
                            <a:lumOff val="15000"/>
                          </a:schemeClr>
                        </a:solidFill>
                        <a:latin typeface="+mn-lt"/>
                        <a:ea typeface="Lato" panose="020F0502020204030203" pitchFamily="34" charset="0"/>
                        <a:cs typeface="Lato" panose="020F0502020204030203" pitchFamily="34" charset="0"/>
                      </a:endParaRPr>
                    </a:p>
                  </a:txBody>
                  <a:tcPr>
                    <a:solidFill>
                      <a:schemeClr val="bg1">
                        <a:lumMod val="95000"/>
                      </a:schemeClr>
                    </a:solidFill>
                  </a:tcPr>
                </a:tc>
                <a:tc>
                  <a:txBody>
                    <a:bodyPr/>
                    <a:lstStyle/>
                    <a:p>
                      <a:r>
                        <a:rPr lang="en-US" sz="1100" dirty="0">
                          <a:latin typeface="+mn-lt"/>
                        </a:rPr>
                        <a:t>LMS Module, Video and voiceover</a:t>
                      </a:r>
                      <a:endParaRPr lang="en-US" sz="1100" baseline="0" dirty="0">
                        <a:latin typeface="+mn-lt"/>
                      </a:endParaRP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100" dirty="0">
                          <a:latin typeface="+mn-lt"/>
                        </a:rPr>
                        <a:t>Slides,</a:t>
                      </a:r>
                      <a:r>
                        <a:rPr lang="en-NZ" sz="1100" baseline="0" dirty="0">
                          <a:latin typeface="+mn-lt"/>
                        </a:rPr>
                        <a:t> voiceover script</a:t>
                      </a:r>
                      <a:endParaRPr lang="en-US" sz="1100" dirty="0">
                        <a:latin typeface="+mn-lt"/>
                      </a:endParaRPr>
                    </a:p>
                  </a:txBody>
                  <a:tcPr>
                    <a:solidFill>
                      <a:schemeClr val="bg1">
                        <a:lumMod val="95000"/>
                      </a:schemeClr>
                    </a:solidFill>
                  </a:tcPr>
                </a:tc>
                <a:extLst>
                  <a:ext uri="{0D108BD9-81ED-4DB2-BD59-A6C34878D82A}">
                    <a16:rowId xmlns:a16="http://schemas.microsoft.com/office/drawing/2014/main" val="3282304700"/>
                  </a:ext>
                </a:extLst>
              </a:tr>
            </a:tbl>
          </a:graphicData>
        </a:graphic>
      </p:graphicFrame>
    </p:spTree>
    <p:extLst>
      <p:ext uri="{BB962C8B-B14F-4D97-AF65-F5344CB8AC3E}">
        <p14:creationId xmlns:p14="http://schemas.microsoft.com/office/powerpoint/2010/main" val="3704300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1734" y="734942"/>
            <a:ext cx="10312066" cy="460941"/>
          </a:xfrm>
        </p:spPr>
        <p:txBody>
          <a:bodyPr>
            <a:normAutofit/>
          </a:bodyPr>
          <a:lstStyle/>
          <a:p>
            <a:r>
              <a:rPr lang="en-US" sz="2000" dirty="0">
                <a:solidFill>
                  <a:sysClr val="windowText" lastClr="000000"/>
                </a:solidFill>
              </a:rPr>
              <a:t>Module 1 – Welcome &amp; Introduction</a:t>
            </a:r>
            <a:endParaRPr lang="en-US" sz="2000" dirty="0">
              <a:solidFill>
                <a:sysClr val="windowText" lastClr="000000"/>
              </a:solidFill>
              <a:ea typeface="Calibri" charset="0"/>
              <a:cs typeface="Calibri" charset="0"/>
            </a:endParaRPr>
          </a:p>
        </p:txBody>
      </p:sp>
      <p:pic>
        <p:nvPicPr>
          <p:cNvPr id="11" name="Picture 10">
            <a:extLst>
              <a:ext uri="{FF2B5EF4-FFF2-40B4-BE49-F238E27FC236}">
                <a16:creationId xmlns:a16="http://schemas.microsoft.com/office/drawing/2014/main" id="{F5A7274B-76EA-40EA-A6DC-C2E18E9181D7}"/>
              </a:ext>
            </a:extLst>
          </p:cNvPr>
          <p:cNvPicPr>
            <a:picLocks noChangeAspect="1"/>
          </p:cNvPicPr>
          <p:nvPr/>
        </p:nvPicPr>
        <p:blipFill>
          <a:blip r:embed="rId2"/>
          <a:stretch>
            <a:fillRect/>
          </a:stretch>
        </p:blipFill>
        <p:spPr>
          <a:xfrm>
            <a:off x="172823" y="96706"/>
            <a:ext cx="1517505" cy="596282"/>
          </a:xfrm>
          <a:prstGeom prst="rect">
            <a:avLst/>
          </a:prstGeom>
        </p:spPr>
      </p:pic>
      <p:sp>
        <p:nvSpPr>
          <p:cNvPr id="6" name="Rectangle 5">
            <a:extLst>
              <a:ext uri="{FF2B5EF4-FFF2-40B4-BE49-F238E27FC236}">
                <a16:creationId xmlns:a16="http://schemas.microsoft.com/office/drawing/2014/main" id="{77B7F581-02D3-41E6-B57F-F2561CFC3E85}"/>
              </a:ext>
            </a:extLst>
          </p:cNvPr>
          <p:cNvSpPr/>
          <p:nvPr/>
        </p:nvSpPr>
        <p:spPr>
          <a:xfrm>
            <a:off x="864855" y="712866"/>
            <a:ext cx="10744286" cy="460941"/>
          </a:xfrm>
          <a:prstGeom prst="rect">
            <a:avLst/>
          </a:prstGeom>
          <a:solidFill>
            <a:srgbClr val="FFECA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a:extLst>
              <a:ext uri="{FF2B5EF4-FFF2-40B4-BE49-F238E27FC236}">
                <a16:creationId xmlns:a16="http://schemas.microsoft.com/office/drawing/2014/main" id="{1C9D0EFF-B104-4F13-8EFD-6B2CB8FC1DE2}"/>
              </a:ext>
            </a:extLst>
          </p:cNvPr>
          <p:cNvSpPr txBox="1">
            <a:spLocks/>
          </p:cNvSpPr>
          <p:nvPr/>
        </p:nvSpPr>
        <p:spPr>
          <a:xfrm>
            <a:off x="1036577" y="71286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dirty="0"/>
              <a:t>Module 2 – NCEA Changes</a:t>
            </a:r>
            <a:endParaRPr lang="en-US" sz="1800" dirty="0">
              <a:ea typeface="Calibri" charset="0"/>
              <a:cs typeface="Calibri" charset="0"/>
            </a:endParaRPr>
          </a:p>
        </p:txBody>
      </p:sp>
      <p:graphicFrame>
        <p:nvGraphicFramePr>
          <p:cNvPr id="12" name="Table 4">
            <a:extLst>
              <a:ext uri="{FF2B5EF4-FFF2-40B4-BE49-F238E27FC236}">
                <a16:creationId xmlns:a16="http://schemas.microsoft.com/office/drawing/2014/main" id="{03F408E1-E0AF-42A5-8CEA-E558DED2B64E}"/>
              </a:ext>
            </a:extLst>
          </p:cNvPr>
          <p:cNvGraphicFramePr>
            <a:graphicFrameLocks noGrp="1"/>
          </p:cNvGraphicFramePr>
          <p:nvPr>
            <p:extLst>
              <p:ext uri="{D42A27DB-BD31-4B8C-83A1-F6EECF244321}">
                <p14:modId xmlns:p14="http://schemas.microsoft.com/office/powerpoint/2010/main" val="2429341289"/>
              </p:ext>
            </p:extLst>
          </p:nvPr>
        </p:nvGraphicFramePr>
        <p:xfrm>
          <a:off x="349624" y="1267820"/>
          <a:ext cx="11492752" cy="5414868"/>
        </p:xfrm>
        <a:graphic>
          <a:graphicData uri="http://schemas.openxmlformats.org/drawingml/2006/table">
            <a:tbl>
              <a:tblPr firstRow="1" bandRow="1">
                <a:tableStyleId>{5C22544A-7EE6-4342-B048-85BDC9FD1C3A}</a:tableStyleId>
              </a:tblPr>
              <a:tblGrid>
                <a:gridCol w="1323790">
                  <a:extLst>
                    <a:ext uri="{9D8B030D-6E8A-4147-A177-3AD203B41FA5}">
                      <a16:colId xmlns:a16="http://schemas.microsoft.com/office/drawing/2014/main" val="1608349562"/>
                    </a:ext>
                  </a:extLst>
                </a:gridCol>
                <a:gridCol w="738283">
                  <a:extLst>
                    <a:ext uri="{9D8B030D-6E8A-4147-A177-3AD203B41FA5}">
                      <a16:colId xmlns:a16="http://schemas.microsoft.com/office/drawing/2014/main" val="3534093988"/>
                    </a:ext>
                  </a:extLst>
                </a:gridCol>
                <a:gridCol w="6690935">
                  <a:extLst>
                    <a:ext uri="{9D8B030D-6E8A-4147-A177-3AD203B41FA5}">
                      <a16:colId xmlns:a16="http://schemas.microsoft.com/office/drawing/2014/main" val="684006269"/>
                    </a:ext>
                  </a:extLst>
                </a:gridCol>
                <a:gridCol w="1403756">
                  <a:extLst>
                    <a:ext uri="{9D8B030D-6E8A-4147-A177-3AD203B41FA5}">
                      <a16:colId xmlns:a16="http://schemas.microsoft.com/office/drawing/2014/main" val="1765882689"/>
                    </a:ext>
                  </a:extLst>
                </a:gridCol>
                <a:gridCol w="1335988">
                  <a:extLst>
                    <a:ext uri="{9D8B030D-6E8A-4147-A177-3AD203B41FA5}">
                      <a16:colId xmlns:a16="http://schemas.microsoft.com/office/drawing/2014/main" val="2744895189"/>
                    </a:ext>
                  </a:extLst>
                </a:gridCol>
              </a:tblGrid>
              <a:tr h="519400">
                <a:tc>
                  <a:txBody>
                    <a:bodyPr/>
                    <a:lstStyle/>
                    <a:p>
                      <a:r>
                        <a:rPr lang="en-NZ" sz="1100" dirty="0">
                          <a:solidFill>
                            <a:schemeClr val="tx1"/>
                          </a:solidFill>
                        </a:rPr>
                        <a:t>Module Stage</a:t>
                      </a:r>
                      <a:endParaRPr lang="en-US" sz="1100" dirty="0">
                        <a:solidFill>
                          <a:schemeClr val="tx1"/>
                        </a:solidFill>
                      </a:endParaRPr>
                    </a:p>
                  </a:txBody>
                  <a:tcPr>
                    <a:solidFill>
                      <a:srgbClr val="FFECA9"/>
                    </a:solidFill>
                  </a:tcPr>
                </a:tc>
                <a:tc>
                  <a:txBody>
                    <a:bodyPr/>
                    <a:lstStyle/>
                    <a:p>
                      <a:r>
                        <a:rPr lang="en-NZ" sz="1100" dirty="0">
                          <a:solidFill>
                            <a:schemeClr val="tx1"/>
                          </a:solidFill>
                        </a:rPr>
                        <a:t>Time</a:t>
                      </a:r>
                      <a:endParaRPr lang="en-US" sz="1100" dirty="0">
                        <a:solidFill>
                          <a:schemeClr val="tx1"/>
                        </a:solidFill>
                      </a:endParaRPr>
                    </a:p>
                  </a:txBody>
                  <a:tcPr>
                    <a:solidFill>
                      <a:srgbClr val="FFECA9"/>
                    </a:solidFill>
                  </a:tcPr>
                </a:tc>
                <a:tc>
                  <a:txBody>
                    <a:bodyPr/>
                    <a:lstStyle/>
                    <a:p>
                      <a:r>
                        <a:rPr lang="en-NZ" sz="1100" dirty="0">
                          <a:solidFill>
                            <a:schemeClr val="tx1"/>
                          </a:solidFill>
                        </a:rPr>
                        <a:t>Content</a:t>
                      </a:r>
                      <a:endParaRPr lang="en-US" sz="1100" dirty="0">
                        <a:solidFill>
                          <a:schemeClr val="tx1"/>
                        </a:solidFill>
                      </a:endParaRPr>
                    </a:p>
                  </a:txBody>
                  <a:tcPr>
                    <a:solidFill>
                      <a:srgbClr val="FFECA9"/>
                    </a:solidFill>
                  </a:tcPr>
                </a:tc>
                <a:tc>
                  <a:txBody>
                    <a:bodyPr/>
                    <a:lstStyle/>
                    <a:p>
                      <a:r>
                        <a:rPr lang="en-NZ" sz="1100" dirty="0">
                          <a:solidFill>
                            <a:schemeClr val="tx1"/>
                          </a:solidFill>
                        </a:rPr>
                        <a:t>Method of Delivery</a:t>
                      </a:r>
                      <a:endParaRPr lang="en-US" sz="1100" dirty="0">
                        <a:solidFill>
                          <a:schemeClr val="tx1"/>
                        </a:solidFill>
                      </a:endParaRPr>
                    </a:p>
                  </a:txBody>
                  <a:tcPr>
                    <a:solidFill>
                      <a:srgbClr val="FFECA9"/>
                    </a:solidFill>
                  </a:tcPr>
                </a:tc>
                <a:tc>
                  <a:txBody>
                    <a:bodyPr/>
                    <a:lstStyle/>
                    <a:p>
                      <a:r>
                        <a:rPr lang="en-NZ" sz="1100" dirty="0">
                          <a:solidFill>
                            <a:schemeClr val="tx1"/>
                          </a:solidFill>
                        </a:rPr>
                        <a:t>Tools/Resources</a:t>
                      </a:r>
                      <a:endParaRPr lang="en-US" sz="1100" dirty="0">
                        <a:solidFill>
                          <a:schemeClr val="tx1"/>
                        </a:solidFill>
                      </a:endParaRPr>
                    </a:p>
                  </a:txBody>
                  <a:tcPr>
                    <a:solidFill>
                      <a:srgbClr val="FFECA9"/>
                    </a:solidFill>
                  </a:tcPr>
                </a:tc>
                <a:extLst>
                  <a:ext uri="{0D108BD9-81ED-4DB2-BD59-A6C34878D82A}">
                    <a16:rowId xmlns:a16="http://schemas.microsoft.com/office/drawing/2014/main" val="1412921066"/>
                  </a:ext>
                </a:extLst>
              </a:tr>
              <a:tr h="852500">
                <a:tc>
                  <a:txBody>
                    <a:bodyPr/>
                    <a:lstStyle/>
                    <a:p>
                      <a:r>
                        <a:rPr lang="en-US" sz="1100" dirty="0"/>
                        <a:t>Change</a:t>
                      </a:r>
                      <a:r>
                        <a:rPr lang="en-US" sz="1100" baseline="0" dirty="0"/>
                        <a:t> 1: </a:t>
                      </a:r>
                    </a:p>
                    <a:p>
                      <a:r>
                        <a:rPr lang="en-US" sz="1100" baseline="0" dirty="0"/>
                        <a:t>Make NCEA more accessible</a:t>
                      </a:r>
                      <a:endParaRPr lang="en-US" sz="1100"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5 mins</a:t>
                      </a:r>
                    </a:p>
                  </a:txBody>
                  <a:tcPr>
                    <a:solidFill>
                      <a:schemeClr val="bg1">
                        <a:lumMod val="95000"/>
                      </a:schemeClr>
                    </a:solidFill>
                  </a:tcPr>
                </a:tc>
                <a:tc>
                  <a:txBody>
                    <a:bodyPr/>
                    <a:lstStyle/>
                    <a:p>
                      <a:pPr marL="171450" indent="-171450">
                        <a:lnSpc>
                          <a:spcPct val="100000"/>
                        </a:lnSpc>
                        <a:buFont typeface="Arial" panose="020B0604020202020204" pitchFamily="34" charset="0"/>
                        <a:buChar char="•"/>
                      </a:pPr>
                      <a:r>
                        <a:rPr lang="en-US" sz="1100" b="1" dirty="0"/>
                        <a:t>What we heard:</a:t>
                      </a:r>
                      <a:r>
                        <a:rPr lang="en-US" sz="1100" baseline="0" dirty="0"/>
                        <a:t>   </a:t>
                      </a:r>
                    </a:p>
                    <a:p>
                      <a:pPr marL="171450" indent="-171450">
                        <a:lnSpc>
                          <a:spcPct val="100000"/>
                        </a:lnSpc>
                        <a:buFont typeface="Arial" panose="020B0604020202020204" pitchFamily="34" charset="0"/>
                        <a:buChar char="•"/>
                      </a:pPr>
                      <a:r>
                        <a:rPr lang="en-US" sz="1100" b="1" dirty="0"/>
                        <a:t>What is the change and how the</a:t>
                      </a:r>
                      <a:r>
                        <a:rPr lang="en-US" sz="1100" b="1" baseline="0" dirty="0"/>
                        <a:t> system shift it connects to – </a:t>
                      </a:r>
                      <a:r>
                        <a:rPr lang="en-US" sz="1100" dirty="0"/>
                        <a:t>Make NCEA more accessible, by ensuring that standards are inclusive by design and that Special Assessment Conditions are equitably available for NCEA students.</a:t>
                      </a:r>
                    </a:p>
                    <a:p>
                      <a:pPr marL="171450" indent="-171450">
                        <a:lnSpc>
                          <a:spcPct val="100000"/>
                        </a:lnSpc>
                        <a:buFont typeface="Arial" panose="020B0604020202020204" pitchFamily="34" charset="0"/>
                        <a:buChar char="•"/>
                      </a:pPr>
                      <a:r>
                        <a:rPr lang="en-US" sz="1100" b="1" dirty="0"/>
                        <a:t>Update</a:t>
                      </a:r>
                      <a:r>
                        <a:rPr lang="en-US" sz="1100" b="1" baseline="0" dirty="0"/>
                        <a:t> on progress: </a:t>
                      </a:r>
                    </a:p>
                  </a:txBody>
                  <a:tcPr>
                    <a:solidFill>
                      <a:schemeClr val="bg1">
                        <a:lumMod val="95000"/>
                      </a:schemeClr>
                    </a:solidFill>
                  </a:tcPr>
                </a:tc>
                <a:tc>
                  <a:txBody>
                    <a:bodyPr/>
                    <a:lstStyle/>
                    <a:p>
                      <a:r>
                        <a:rPr lang="en-US" sz="1100" dirty="0"/>
                        <a:t>LMS Module, Video and voiceover</a:t>
                      </a:r>
                      <a:endParaRPr lang="en-US" sz="1100" baseline="0"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100" dirty="0"/>
                        <a:t>Slides,</a:t>
                      </a:r>
                      <a:r>
                        <a:rPr lang="en-NZ" sz="1100" baseline="0" dirty="0"/>
                        <a:t> voiceover script</a:t>
                      </a:r>
                      <a:endParaRPr lang="en-US" sz="1100" dirty="0"/>
                    </a:p>
                  </a:txBody>
                  <a:tcPr>
                    <a:solidFill>
                      <a:schemeClr val="bg1">
                        <a:lumMod val="95000"/>
                      </a:schemeClr>
                    </a:solidFill>
                  </a:tcPr>
                </a:tc>
                <a:extLst>
                  <a:ext uri="{0D108BD9-81ED-4DB2-BD59-A6C34878D82A}">
                    <a16:rowId xmlns:a16="http://schemas.microsoft.com/office/drawing/2014/main" val="2014101002"/>
                  </a:ext>
                </a:extLst>
              </a:tr>
              <a:tr h="1133897">
                <a:tc>
                  <a:txBody>
                    <a:bodyPr/>
                    <a:lstStyle/>
                    <a:p>
                      <a:r>
                        <a:rPr lang="en-US" sz="1100" dirty="0"/>
                        <a:t>Change</a:t>
                      </a:r>
                      <a:r>
                        <a:rPr lang="en-US" sz="1100" baseline="0" dirty="0"/>
                        <a:t> 2: </a:t>
                      </a:r>
                    </a:p>
                    <a:p>
                      <a:r>
                        <a:rPr lang="en-US" sz="1100" baseline="0" dirty="0"/>
                        <a:t>Mana </a:t>
                      </a:r>
                      <a:r>
                        <a:rPr lang="en-US" sz="1100" baseline="0" dirty="0" err="1"/>
                        <a:t>ōrite</a:t>
                      </a:r>
                      <a:r>
                        <a:rPr lang="en-US" sz="1100" baseline="0" dirty="0"/>
                        <a:t> </a:t>
                      </a:r>
                      <a:r>
                        <a:rPr lang="en-US" sz="1100" baseline="0" dirty="0" err="1"/>
                        <a:t>mo</a:t>
                      </a:r>
                      <a:r>
                        <a:rPr lang="en-US" sz="1100" baseline="0" dirty="0"/>
                        <a:t> </a:t>
                      </a:r>
                      <a:r>
                        <a:rPr lang="en-US" sz="1100" baseline="0" dirty="0" err="1"/>
                        <a:t>te</a:t>
                      </a:r>
                      <a:r>
                        <a:rPr lang="en-US" sz="1100" baseline="0" dirty="0"/>
                        <a:t> </a:t>
                      </a:r>
                      <a:r>
                        <a:rPr lang="en-US" sz="1100" baseline="0" dirty="0" err="1"/>
                        <a:t>mātauranga</a:t>
                      </a:r>
                      <a:r>
                        <a:rPr lang="en-US" sz="1100" baseline="0" dirty="0"/>
                        <a:t> Māori</a:t>
                      </a:r>
                      <a:endParaRPr lang="en-US" sz="1100" dirty="0"/>
                    </a:p>
                  </a:txBody>
                  <a:tcPr>
                    <a:solidFill>
                      <a:srgbClr val="FFEC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5 mins</a:t>
                      </a:r>
                    </a:p>
                  </a:txBody>
                  <a:tcPr>
                    <a:solidFill>
                      <a:srgbClr val="FFECA9"/>
                    </a:solidFill>
                  </a:tcPr>
                </a:tc>
                <a:tc>
                  <a:txBody>
                    <a:bodyPr/>
                    <a:lstStyle/>
                    <a:p>
                      <a:pPr marL="171450" indent="-171450">
                        <a:lnSpc>
                          <a:spcPct val="100000"/>
                        </a:lnSpc>
                        <a:buFont typeface="Arial" panose="020B0604020202020204" pitchFamily="34" charset="0"/>
                        <a:buChar char="•"/>
                      </a:pPr>
                      <a:r>
                        <a:rPr lang="en-US" sz="1100" b="1" dirty="0"/>
                        <a:t>What we heard:</a:t>
                      </a:r>
                      <a:endParaRPr lang="en-US" sz="11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t>What is the change and how the</a:t>
                      </a:r>
                      <a:r>
                        <a:rPr lang="en-US" sz="1100" b="1" baseline="0" dirty="0"/>
                        <a:t> system shift it connects to - </a:t>
                      </a:r>
                      <a:r>
                        <a:rPr lang="en-US" sz="1100" dirty="0"/>
                        <a:t>Mana </a:t>
                      </a:r>
                      <a:r>
                        <a:rPr lang="en-US" sz="1100" dirty="0" err="1"/>
                        <a:t>ōrite</a:t>
                      </a:r>
                      <a:r>
                        <a:rPr lang="en-US" sz="1100" dirty="0"/>
                        <a:t> </a:t>
                      </a:r>
                      <a:r>
                        <a:rPr lang="en-US" sz="1100" dirty="0" err="1"/>
                        <a:t>mō</a:t>
                      </a:r>
                      <a:r>
                        <a:rPr lang="en-US" sz="1100" dirty="0"/>
                        <a:t> </a:t>
                      </a:r>
                      <a:r>
                        <a:rPr lang="en-US" sz="1100" dirty="0" err="1"/>
                        <a:t>te</a:t>
                      </a:r>
                      <a:r>
                        <a:rPr lang="en-US" sz="1100" dirty="0"/>
                        <a:t> </a:t>
                      </a:r>
                      <a:r>
                        <a:rPr lang="en-US" sz="1100" dirty="0" err="1"/>
                        <a:t>mātauranga</a:t>
                      </a:r>
                      <a:r>
                        <a:rPr lang="en-US" sz="1100" dirty="0"/>
                        <a:t> Māori; parity for </a:t>
                      </a:r>
                      <a:r>
                        <a:rPr lang="en-US" sz="1100" dirty="0" err="1"/>
                        <a:t>mātauranga</a:t>
                      </a:r>
                      <a:r>
                        <a:rPr lang="en-US" sz="1100" dirty="0"/>
                        <a:t> Māori, by strengthening standards derived from Te </a:t>
                      </a:r>
                      <a:r>
                        <a:rPr lang="en-US" sz="1100" dirty="0" err="1"/>
                        <a:t>Marautanga</a:t>
                      </a:r>
                      <a:r>
                        <a:rPr lang="en-US" sz="1100" dirty="0"/>
                        <a:t> o Aotearoa and ensuring New Zealand Curriculum-derived standards better incorporate Māori knowledge. This will enable all young people to experience contexts relevant to Aotearoa and </a:t>
                      </a:r>
                      <a:r>
                        <a:rPr lang="en-US" sz="1100" dirty="0" err="1"/>
                        <a:t>ākonga</a:t>
                      </a:r>
                      <a:r>
                        <a:rPr lang="en-US" sz="1100" dirty="0"/>
                        <a:t> Māori to see themselves in their learning.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t>Update</a:t>
                      </a:r>
                      <a:r>
                        <a:rPr lang="en-US" sz="1100" b="1" baseline="0" dirty="0"/>
                        <a:t> on progress</a:t>
                      </a:r>
                    </a:p>
                  </a:txBody>
                  <a:tcPr>
                    <a:solidFill>
                      <a:srgbClr val="FFECA9"/>
                    </a:solidFill>
                  </a:tcPr>
                </a:tc>
                <a:tc>
                  <a:txBody>
                    <a:bodyPr/>
                    <a:lstStyle/>
                    <a:p>
                      <a:r>
                        <a:rPr lang="en-US" sz="1100" dirty="0"/>
                        <a:t>LMS Module, Video and voiceover</a:t>
                      </a:r>
                      <a:endParaRPr lang="en-US" sz="1100" baseline="0" dirty="0"/>
                    </a:p>
                  </a:txBody>
                  <a:tcPr>
                    <a:solidFill>
                      <a:srgbClr val="FFEC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100" dirty="0"/>
                        <a:t>Slides,</a:t>
                      </a:r>
                      <a:r>
                        <a:rPr lang="en-NZ" sz="1100" baseline="0" dirty="0"/>
                        <a:t> voiceover script</a:t>
                      </a:r>
                      <a:endParaRPr lang="en-US" sz="1100" dirty="0"/>
                    </a:p>
                  </a:txBody>
                  <a:tcPr>
                    <a:solidFill>
                      <a:srgbClr val="FFECA9"/>
                    </a:solidFill>
                  </a:tcPr>
                </a:tc>
                <a:extLst>
                  <a:ext uri="{0D108BD9-81ED-4DB2-BD59-A6C34878D82A}">
                    <a16:rowId xmlns:a16="http://schemas.microsoft.com/office/drawing/2014/main" val="2241543749"/>
                  </a:ext>
                </a:extLst>
              </a:tr>
              <a:tr h="1153925">
                <a:tc>
                  <a:txBody>
                    <a:bodyPr/>
                    <a:lstStyle/>
                    <a:p>
                      <a:r>
                        <a:rPr lang="en-US" sz="1100" dirty="0"/>
                        <a:t>Change 3: Strengthen literacy and numeracy requirements</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5 mins</a:t>
                      </a:r>
                    </a:p>
                    <a:p>
                      <a:endParaRPr lang="en-US" sz="1100" dirty="0"/>
                    </a:p>
                  </a:txBody>
                  <a:tcPr>
                    <a:solidFill>
                      <a:schemeClr val="bg1">
                        <a:lumMod val="95000"/>
                      </a:schemeClr>
                    </a:solidFill>
                  </a:tcPr>
                </a:tc>
                <a:tc>
                  <a:txBody>
                    <a:bodyPr/>
                    <a:lstStyle/>
                    <a:p>
                      <a:pPr marL="171450" indent="-171450">
                        <a:lnSpc>
                          <a:spcPct val="100000"/>
                        </a:lnSpc>
                        <a:buFont typeface="Arial" panose="020B0604020202020204" pitchFamily="34" charset="0"/>
                        <a:buChar char="•"/>
                      </a:pPr>
                      <a:r>
                        <a:rPr lang="en-US" sz="1100" b="1" dirty="0"/>
                        <a:t>What we heard:</a:t>
                      </a:r>
                    </a:p>
                    <a:p>
                      <a:pPr marL="0" indent="0">
                        <a:lnSpc>
                          <a:spcPct val="100000"/>
                        </a:lnSpc>
                        <a:buFont typeface="Arial" panose="020B0604020202020204" pitchFamily="34" charset="0"/>
                        <a:buNone/>
                      </a:pPr>
                      <a:endParaRPr lang="en-US" sz="1100" dirty="0"/>
                    </a:p>
                    <a:p>
                      <a:pPr marL="171450" indent="-171450">
                        <a:lnSpc>
                          <a:spcPct val="100000"/>
                        </a:lnSpc>
                        <a:buFont typeface="Arial" panose="020B0604020202020204" pitchFamily="34" charset="0"/>
                        <a:buChar char="•"/>
                      </a:pPr>
                      <a:r>
                        <a:rPr lang="en-US" sz="1100" b="1" dirty="0"/>
                        <a:t>What is the change and how the</a:t>
                      </a:r>
                      <a:r>
                        <a:rPr lang="en-US" sz="1100" b="1" baseline="0" dirty="0"/>
                        <a:t> system shift it connects to </a:t>
                      </a:r>
                      <a:r>
                        <a:rPr lang="en-US" sz="1100" dirty="0"/>
                        <a:t>Strengthen literacy and numeracy requirements, by developing a new set of literacy and numeracy standards that are a co-requisite to the qualification. </a:t>
                      </a:r>
                    </a:p>
                    <a:p>
                      <a:pPr marL="0" indent="0">
                        <a:lnSpc>
                          <a:spcPct val="100000"/>
                        </a:lnSpc>
                        <a:buFont typeface="Arial" panose="020B0604020202020204" pitchFamily="34" charset="0"/>
                        <a:buNone/>
                      </a:pPr>
                      <a:endParaRPr lang="en-US" sz="11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t>Update</a:t>
                      </a:r>
                      <a:r>
                        <a:rPr lang="en-US" sz="1100" b="1" baseline="0" dirty="0"/>
                        <a:t> on progress</a:t>
                      </a:r>
                    </a:p>
                  </a:txBody>
                  <a:tcPr>
                    <a:solidFill>
                      <a:schemeClr val="bg1">
                        <a:lumMod val="95000"/>
                      </a:schemeClr>
                    </a:solidFill>
                  </a:tcPr>
                </a:tc>
                <a:tc>
                  <a:txBody>
                    <a:bodyPr/>
                    <a:lstStyle/>
                    <a:p>
                      <a:r>
                        <a:rPr lang="en-US" sz="1100" dirty="0"/>
                        <a:t>LMS Module, Video and voiceover</a:t>
                      </a:r>
                      <a:endParaRPr lang="en-US" sz="1100" baseline="0"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100" dirty="0"/>
                        <a:t>Slides,</a:t>
                      </a:r>
                      <a:r>
                        <a:rPr lang="en-NZ" sz="1100" baseline="0" dirty="0"/>
                        <a:t> voiceover script</a:t>
                      </a:r>
                      <a:endParaRPr lang="en-US" sz="1100" dirty="0"/>
                    </a:p>
                  </a:txBody>
                  <a:tcPr>
                    <a:solidFill>
                      <a:schemeClr val="bg1">
                        <a:lumMod val="95000"/>
                      </a:schemeClr>
                    </a:solidFill>
                  </a:tcPr>
                </a:tc>
                <a:extLst>
                  <a:ext uri="{0D108BD9-81ED-4DB2-BD59-A6C34878D82A}">
                    <a16:rowId xmlns:a16="http://schemas.microsoft.com/office/drawing/2014/main" val="3282304700"/>
                  </a:ext>
                </a:extLst>
              </a:tr>
              <a:tr h="1435988">
                <a:tc>
                  <a:txBody>
                    <a:bodyPr/>
                    <a:lstStyle/>
                    <a:p>
                      <a:r>
                        <a:rPr lang="en-US" sz="1100" dirty="0"/>
                        <a:t>Change</a:t>
                      </a:r>
                      <a:r>
                        <a:rPr lang="en-US" sz="1100" baseline="0" dirty="0"/>
                        <a:t> 4: Fewer, larger standards</a:t>
                      </a:r>
                      <a:endParaRPr lang="en-US" sz="1100" dirty="0"/>
                    </a:p>
                  </a:txBody>
                  <a:tcPr>
                    <a:solidFill>
                      <a:srgbClr val="FFEC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5 mins</a:t>
                      </a:r>
                    </a:p>
                    <a:p>
                      <a:endParaRPr lang="en-US" sz="1100" dirty="0"/>
                    </a:p>
                  </a:txBody>
                  <a:tcPr>
                    <a:solidFill>
                      <a:srgbClr val="FFECA9"/>
                    </a:solidFill>
                  </a:tcPr>
                </a:tc>
                <a:tc>
                  <a:txBody>
                    <a:bodyPr/>
                    <a:lstStyle/>
                    <a:p>
                      <a:pPr marL="171450" indent="-171450">
                        <a:lnSpc>
                          <a:spcPct val="100000"/>
                        </a:lnSpc>
                        <a:buFont typeface="Arial" panose="020B0604020202020204" pitchFamily="34" charset="0"/>
                        <a:buChar char="•"/>
                      </a:pPr>
                      <a:r>
                        <a:rPr lang="en-US" sz="1100" b="1" dirty="0"/>
                        <a:t>What we heard:</a:t>
                      </a:r>
                    </a:p>
                    <a:p>
                      <a:pPr marL="0" indent="0">
                        <a:lnSpc>
                          <a:spcPct val="100000"/>
                        </a:lnSpc>
                        <a:buFont typeface="Arial" panose="020B0604020202020204" pitchFamily="34" charset="0"/>
                        <a:buNone/>
                      </a:pPr>
                      <a:endParaRPr lang="en-US" sz="1100" dirty="0"/>
                    </a:p>
                    <a:p>
                      <a:pPr marL="171450" indent="-171450">
                        <a:lnSpc>
                          <a:spcPct val="100000"/>
                        </a:lnSpc>
                        <a:buFont typeface="Arial" panose="020B0604020202020204" pitchFamily="34" charset="0"/>
                        <a:buChar char="•"/>
                      </a:pPr>
                      <a:r>
                        <a:rPr lang="en-US" sz="1100" b="1" dirty="0"/>
                        <a:t>What is the change and how the</a:t>
                      </a:r>
                      <a:r>
                        <a:rPr lang="en-US" sz="1100" b="1" baseline="0" dirty="0"/>
                        <a:t> system shift it connects to - </a:t>
                      </a:r>
                      <a:r>
                        <a:rPr lang="en-US" sz="1100" dirty="0"/>
                        <a:t>Have fewer, larger, standards for each subject. Subjects will be made up of four standards worth twenty credits at each level, with half internally and half externally assessed. This change is largely implemented through the Review of Achievement Standards (RAS).</a:t>
                      </a:r>
                    </a:p>
                    <a:p>
                      <a:pPr marL="0" indent="0">
                        <a:lnSpc>
                          <a:spcPct val="100000"/>
                        </a:lnSpc>
                        <a:buFont typeface="Arial" panose="020B0604020202020204" pitchFamily="34" charset="0"/>
                        <a:buNone/>
                      </a:pPr>
                      <a:endParaRPr lang="en-US" sz="11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t>Update</a:t>
                      </a:r>
                      <a:r>
                        <a:rPr lang="en-US" sz="1100" b="1" baseline="0" dirty="0"/>
                        <a:t> on progress</a:t>
                      </a:r>
                      <a:r>
                        <a:rPr lang="en-US" sz="1100" dirty="0"/>
                        <a:t>  </a:t>
                      </a:r>
                    </a:p>
                  </a:txBody>
                  <a:tcPr>
                    <a:solidFill>
                      <a:srgbClr val="FFECA9"/>
                    </a:solidFill>
                  </a:tcPr>
                </a:tc>
                <a:tc>
                  <a:txBody>
                    <a:bodyPr/>
                    <a:lstStyle/>
                    <a:p>
                      <a:r>
                        <a:rPr lang="en-US" sz="1100" dirty="0"/>
                        <a:t>LMS Module, Video and voiceover</a:t>
                      </a:r>
                      <a:endParaRPr lang="en-US" sz="1100" baseline="0" dirty="0"/>
                    </a:p>
                  </a:txBody>
                  <a:tcPr>
                    <a:solidFill>
                      <a:srgbClr val="FFEC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100" dirty="0"/>
                        <a:t>Slides,</a:t>
                      </a:r>
                      <a:r>
                        <a:rPr lang="en-NZ" sz="1100" baseline="0" dirty="0"/>
                        <a:t> voiceover script</a:t>
                      </a:r>
                      <a:endParaRPr lang="en-US" sz="1100" dirty="0"/>
                    </a:p>
                  </a:txBody>
                  <a:tcPr>
                    <a:solidFill>
                      <a:srgbClr val="FFECA9"/>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521613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1734" y="734942"/>
            <a:ext cx="10312066" cy="460941"/>
          </a:xfrm>
        </p:spPr>
        <p:txBody>
          <a:bodyPr>
            <a:normAutofit/>
          </a:bodyPr>
          <a:lstStyle/>
          <a:p>
            <a:r>
              <a:rPr lang="en-US" sz="2000" dirty="0">
                <a:solidFill>
                  <a:sysClr val="windowText" lastClr="000000"/>
                </a:solidFill>
              </a:rPr>
              <a:t>Module 1 – Welcome &amp; Introduction</a:t>
            </a:r>
            <a:endParaRPr lang="en-US" sz="2000" dirty="0">
              <a:solidFill>
                <a:sysClr val="windowText" lastClr="000000"/>
              </a:solidFill>
              <a:ea typeface="Calibri" charset="0"/>
              <a:cs typeface="Calibri" charset="0"/>
            </a:endParaRPr>
          </a:p>
        </p:txBody>
      </p:sp>
      <p:pic>
        <p:nvPicPr>
          <p:cNvPr id="11" name="Picture 10">
            <a:extLst>
              <a:ext uri="{FF2B5EF4-FFF2-40B4-BE49-F238E27FC236}">
                <a16:creationId xmlns:a16="http://schemas.microsoft.com/office/drawing/2014/main" id="{F5A7274B-76EA-40EA-A6DC-C2E18E9181D7}"/>
              </a:ext>
            </a:extLst>
          </p:cNvPr>
          <p:cNvPicPr>
            <a:picLocks noChangeAspect="1"/>
          </p:cNvPicPr>
          <p:nvPr/>
        </p:nvPicPr>
        <p:blipFill>
          <a:blip r:embed="rId2"/>
          <a:stretch>
            <a:fillRect/>
          </a:stretch>
        </p:blipFill>
        <p:spPr>
          <a:xfrm>
            <a:off x="172823" y="96706"/>
            <a:ext cx="1517505" cy="596282"/>
          </a:xfrm>
          <a:prstGeom prst="rect">
            <a:avLst/>
          </a:prstGeom>
        </p:spPr>
      </p:pic>
      <p:sp>
        <p:nvSpPr>
          <p:cNvPr id="6" name="Rectangle 5">
            <a:extLst>
              <a:ext uri="{FF2B5EF4-FFF2-40B4-BE49-F238E27FC236}">
                <a16:creationId xmlns:a16="http://schemas.microsoft.com/office/drawing/2014/main" id="{77B7F581-02D3-41E6-B57F-F2561CFC3E85}"/>
              </a:ext>
            </a:extLst>
          </p:cNvPr>
          <p:cNvSpPr/>
          <p:nvPr/>
        </p:nvSpPr>
        <p:spPr>
          <a:xfrm>
            <a:off x="864855" y="712866"/>
            <a:ext cx="10744286" cy="460941"/>
          </a:xfrm>
          <a:prstGeom prst="rect">
            <a:avLst/>
          </a:prstGeom>
          <a:solidFill>
            <a:srgbClr val="FFECA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a:extLst>
              <a:ext uri="{FF2B5EF4-FFF2-40B4-BE49-F238E27FC236}">
                <a16:creationId xmlns:a16="http://schemas.microsoft.com/office/drawing/2014/main" id="{1C9D0EFF-B104-4F13-8EFD-6B2CB8FC1DE2}"/>
              </a:ext>
            </a:extLst>
          </p:cNvPr>
          <p:cNvSpPr txBox="1">
            <a:spLocks/>
          </p:cNvSpPr>
          <p:nvPr/>
        </p:nvSpPr>
        <p:spPr>
          <a:xfrm>
            <a:off x="1036577" y="71286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dirty="0"/>
              <a:t>Module 2 – NCEA Changes</a:t>
            </a:r>
            <a:endParaRPr lang="en-US" sz="1800" dirty="0">
              <a:ea typeface="Calibri" charset="0"/>
              <a:cs typeface="Calibri" charset="0"/>
            </a:endParaRPr>
          </a:p>
        </p:txBody>
      </p:sp>
      <p:graphicFrame>
        <p:nvGraphicFramePr>
          <p:cNvPr id="8" name="Table 4">
            <a:extLst>
              <a:ext uri="{FF2B5EF4-FFF2-40B4-BE49-F238E27FC236}">
                <a16:creationId xmlns:a16="http://schemas.microsoft.com/office/drawing/2014/main" id="{0F44E5F0-394B-4103-8E57-26EE50E048F1}"/>
              </a:ext>
            </a:extLst>
          </p:cNvPr>
          <p:cNvGraphicFramePr>
            <a:graphicFrameLocks noGrp="1"/>
          </p:cNvGraphicFramePr>
          <p:nvPr>
            <p:extLst>
              <p:ext uri="{D42A27DB-BD31-4B8C-83A1-F6EECF244321}">
                <p14:modId xmlns:p14="http://schemas.microsoft.com/office/powerpoint/2010/main" val="3961242964"/>
              </p:ext>
            </p:extLst>
          </p:nvPr>
        </p:nvGraphicFramePr>
        <p:xfrm>
          <a:off x="468297" y="1374778"/>
          <a:ext cx="11255405" cy="4429964"/>
        </p:xfrm>
        <a:graphic>
          <a:graphicData uri="http://schemas.openxmlformats.org/drawingml/2006/table">
            <a:tbl>
              <a:tblPr firstRow="1" bandRow="1">
                <a:tableStyleId>{5C22544A-7EE6-4342-B048-85BDC9FD1C3A}</a:tableStyleId>
              </a:tblPr>
              <a:tblGrid>
                <a:gridCol w="1626890">
                  <a:extLst>
                    <a:ext uri="{9D8B030D-6E8A-4147-A177-3AD203B41FA5}">
                      <a16:colId xmlns:a16="http://schemas.microsoft.com/office/drawing/2014/main" val="1608349562"/>
                    </a:ext>
                  </a:extLst>
                </a:gridCol>
                <a:gridCol w="672006">
                  <a:extLst>
                    <a:ext uri="{9D8B030D-6E8A-4147-A177-3AD203B41FA5}">
                      <a16:colId xmlns:a16="http://schemas.microsoft.com/office/drawing/2014/main" val="3534093988"/>
                    </a:ext>
                  </a:extLst>
                </a:gridCol>
                <a:gridCol w="6017655">
                  <a:extLst>
                    <a:ext uri="{9D8B030D-6E8A-4147-A177-3AD203B41FA5}">
                      <a16:colId xmlns:a16="http://schemas.microsoft.com/office/drawing/2014/main" val="684006269"/>
                    </a:ext>
                  </a:extLst>
                </a:gridCol>
                <a:gridCol w="1416947">
                  <a:extLst>
                    <a:ext uri="{9D8B030D-6E8A-4147-A177-3AD203B41FA5}">
                      <a16:colId xmlns:a16="http://schemas.microsoft.com/office/drawing/2014/main" val="1765882689"/>
                    </a:ext>
                  </a:extLst>
                </a:gridCol>
                <a:gridCol w="1521907">
                  <a:extLst>
                    <a:ext uri="{9D8B030D-6E8A-4147-A177-3AD203B41FA5}">
                      <a16:colId xmlns:a16="http://schemas.microsoft.com/office/drawing/2014/main" val="2744895189"/>
                    </a:ext>
                  </a:extLst>
                </a:gridCol>
              </a:tblGrid>
              <a:tr h="467564">
                <a:tc>
                  <a:txBody>
                    <a:bodyPr/>
                    <a:lstStyle/>
                    <a:p>
                      <a:r>
                        <a:rPr lang="en-NZ" sz="1200" dirty="0">
                          <a:solidFill>
                            <a:schemeClr val="tx1"/>
                          </a:solidFill>
                        </a:rPr>
                        <a:t>Module Stage</a:t>
                      </a:r>
                      <a:endParaRPr lang="en-US" sz="1200" dirty="0">
                        <a:solidFill>
                          <a:schemeClr val="tx1"/>
                        </a:solidFill>
                      </a:endParaRPr>
                    </a:p>
                  </a:txBody>
                  <a:tcPr>
                    <a:solidFill>
                      <a:srgbClr val="FFECA9"/>
                    </a:solidFill>
                  </a:tcPr>
                </a:tc>
                <a:tc>
                  <a:txBody>
                    <a:bodyPr/>
                    <a:lstStyle/>
                    <a:p>
                      <a:r>
                        <a:rPr lang="en-NZ" sz="1200" dirty="0">
                          <a:solidFill>
                            <a:schemeClr val="tx1"/>
                          </a:solidFill>
                        </a:rPr>
                        <a:t>Time</a:t>
                      </a:r>
                      <a:endParaRPr lang="en-US" sz="1200" dirty="0">
                        <a:solidFill>
                          <a:schemeClr val="tx1"/>
                        </a:solidFill>
                      </a:endParaRPr>
                    </a:p>
                  </a:txBody>
                  <a:tcPr>
                    <a:solidFill>
                      <a:srgbClr val="FFECA9"/>
                    </a:solidFill>
                  </a:tcPr>
                </a:tc>
                <a:tc>
                  <a:txBody>
                    <a:bodyPr/>
                    <a:lstStyle/>
                    <a:p>
                      <a:r>
                        <a:rPr lang="en-NZ" sz="1200" dirty="0">
                          <a:solidFill>
                            <a:schemeClr val="tx1"/>
                          </a:solidFill>
                        </a:rPr>
                        <a:t>Content</a:t>
                      </a:r>
                      <a:endParaRPr lang="en-US" sz="1200" dirty="0">
                        <a:solidFill>
                          <a:schemeClr val="tx1"/>
                        </a:solidFill>
                      </a:endParaRPr>
                    </a:p>
                  </a:txBody>
                  <a:tcPr>
                    <a:solidFill>
                      <a:srgbClr val="FFECA9"/>
                    </a:solidFill>
                  </a:tcPr>
                </a:tc>
                <a:tc>
                  <a:txBody>
                    <a:bodyPr/>
                    <a:lstStyle/>
                    <a:p>
                      <a:r>
                        <a:rPr lang="en-NZ" sz="1200" dirty="0">
                          <a:solidFill>
                            <a:schemeClr val="tx1"/>
                          </a:solidFill>
                        </a:rPr>
                        <a:t>Method of Delivery</a:t>
                      </a:r>
                      <a:endParaRPr lang="en-US" sz="1200" dirty="0">
                        <a:solidFill>
                          <a:schemeClr val="tx1"/>
                        </a:solidFill>
                      </a:endParaRPr>
                    </a:p>
                  </a:txBody>
                  <a:tcPr>
                    <a:solidFill>
                      <a:srgbClr val="FFECA9"/>
                    </a:solidFill>
                  </a:tcPr>
                </a:tc>
                <a:tc>
                  <a:txBody>
                    <a:bodyPr/>
                    <a:lstStyle/>
                    <a:p>
                      <a:r>
                        <a:rPr lang="en-NZ" sz="1200" dirty="0">
                          <a:solidFill>
                            <a:schemeClr val="tx1"/>
                          </a:solidFill>
                        </a:rPr>
                        <a:t>Tools/Resources</a:t>
                      </a:r>
                      <a:endParaRPr lang="en-US" sz="1200" dirty="0">
                        <a:solidFill>
                          <a:schemeClr val="tx1"/>
                        </a:solidFill>
                      </a:endParaRPr>
                    </a:p>
                  </a:txBody>
                  <a:tcPr>
                    <a:solidFill>
                      <a:srgbClr val="FFECA9"/>
                    </a:solidFill>
                  </a:tcPr>
                </a:tc>
                <a:extLst>
                  <a:ext uri="{0D108BD9-81ED-4DB2-BD59-A6C34878D82A}">
                    <a16:rowId xmlns:a16="http://schemas.microsoft.com/office/drawing/2014/main" val="1412921066"/>
                  </a:ext>
                </a:extLst>
              </a:tr>
              <a:tr h="842021">
                <a:tc>
                  <a:txBody>
                    <a:bodyPr/>
                    <a:lstStyle/>
                    <a:p>
                      <a:r>
                        <a:rPr lang="en-US" sz="1100" dirty="0"/>
                        <a:t>Change</a:t>
                      </a:r>
                      <a:r>
                        <a:rPr lang="en-US" sz="1100" baseline="0" dirty="0"/>
                        <a:t> 5: </a:t>
                      </a:r>
                    </a:p>
                    <a:p>
                      <a:r>
                        <a:rPr lang="en-US" sz="1100" baseline="0" dirty="0"/>
                        <a:t>Simplify NCEA’s structure</a:t>
                      </a:r>
                      <a:endParaRPr lang="en-US" sz="1100"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5 mins</a:t>
                      </a:r>
                    </a:p>
                  </a:txBody>
                  <a:tcPr>
                    <a:solidFill>
                      <a:schemeClr val="bg1">
                        <a:lumMod val="95000"/>
                      </a:schemeClr>
                    </a:solidFill>
                  </a:tcPr>
                </a:tc>
                <a:tc>
                  <a:txBody>
                    <a:bodyPr/>
                    <a:lstStyle/>
                    <a:p>
                      <a:pPr marL="171450" indent="-171450">
                        <a:lnSpc>
                          <a:spcPct val="100000"/>
                        </a:lnSpc>
                        <a:buFont typeface="Arial" panose="020B0604020202020204" pitchFamily="34" charset="0"/>
                        <a:buChar char="•"/>
                      </a:pPr>
                      <a:r>
                        <a:rPr lang="en-US" sz="1100" b="1" dirty="0"/>
                        <a:t>What we heard:</a:t>
                      </a:r>
                    </a:p>
                    <a:p>
                      <a:pPr marL="0" indent="0">
                        <a:lnSpc>
                          <a:spcPct val="100000"/>
                        </a:lnSpc>
                        <a:buFont typeface="Arial" panose="020B0604020202020204" pitchFamily="34" charset="0"/>
                        <a:buNone/>
                      </a:pPr>
                      <a:endParaRPr lang="en-US" sz="1100" dirty="0"/>
                    </a:p>
                    <a:p>
                      <a:pPr marL="171450" indent="-171450">
                        <a:lnSpc>
                          <a:spcPct val="100000"/>
                        </a:lnSpc>
                        <a:buFont typeface="Arial" panose="020B0604020202020204" pitchFamily="34" charset="0"/>
                        <a:buChar char="•"/>
                      </a:pPr>
                      <a:r>
                        <a:rPr lang="en-US" sz="1100" b="1" dirty="0"/>
                        <a:t>What is the change and how the</a:t>
                      </a:r>
                      <a:r>
                        <a:rPr lang="en-US" sz="1100" b="1" baseline="0" dirty="0"/>
                        <a:t> system shift it connects to -</a:t>
                      </a:r>
                      <a:r>
                        <a:rPr lang="en-US" sz="1100" dirty="0"/>
                        <a:t>Simplify NCEA’s structure, by removing the 20-credit carryover from a lower NCEA level, limiting resubmissions so that they can only move a grade up from Not Achieved to Achieved, and creating the opportunity for students to gain an Achieved course endorsement. </a:t>
                      </a:r>
                    </a:p>
                    <a:p>
                      <a:pPr marL="0" indent="0">
                        <a:lnSpc>
                          <a:spcPct val="100000"/>
                        </a:lnSpc>
                        <a:buFont typeface="Arial" panose="020B0604020202020204" pitchFamily="34" charset="0"/>
                        <a:buNone/>
                      </a:pPr>
                      <a:endParaRPr lang="en-US" sz="11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t>Update</a:t>
                      </a:r>
                      <a:r>
                        <a:rPr lang="en-US" sz="1100" b="1" baseline="0" dirty="0"/>
                        <a:t> on progress</a:t>
                      </a:r>
                      <a:r>
                        <a:rPr lang="en-US" sz="1100" dirty="0"/>
                        <a:t>    </a:t>
                      </a:r>
                    </a:p>
                  </a:txBody>
                  <a:tcPr>
                    <a:solidFill>
                      <a:schemeClr val="bg1">
                        <a:lumMod val="95000"/>
                      </a:schemeClr>
                    </a:solidFill>
                  </a:tcPr>
                </a:tc>
                <a:tc>
                  <a:txBody>
                    <a:bodyPr/>
                    <a:lstStyle/>
                    <a:p>
                      <a:r>
                        <a:rPr lang="en-US" sz="1100" dirty="0"/>
                        <a:t>LMS Module, Video and voiceover</a:t>
                      </a:r>
                      <a:endParaRPr lang="en-US" sz="1100" baseline="0"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100" dirty="0"/>
                        <a:t>Slides,</a:t>
                      </a:r>
                      <a:r>
                        <a:rPr lang="en-NZ" sz="1100" baseline="0" dirty="0"/>
                        <a:t> voiceover script</a:t>
                      </a:r>
                      <a:endParaRPr lang="en-US" sz="1100" dirty="0"/>
                    </a:p>
                  </a:txBody>
                  <a:tcPr>
                    <a:solidFill>
                      <a:schemeClr val="bg1">
                        <a:lumMod val="95000"/>
                      </a:schemeClr>
                    </a:solidFill>
                  </a:tcPr>
                </a:tc>
                <a:extLst>
                  <a:ext uri="{0D108BD9-81ED-4DB2-BD59-A6C34878D82A}">
                    <a16:rowId xmlns:a16="http://schemas.microsoft.com/office/drawing/2014/main" val="3773199200"/>
                  </a:ext>
                </a:extLst>
              </a:tr>
              <a:tr h="842021">
                <a:tc>
                  <a:txBody>
                    <a:bodyPr/>
                    <a:lstStyle/>
                    <a:p>
                      <a:r>
                        <a:rPr lang="en-US" sz="1100" dirty="0"/>
                        <a:t>Change</a:t>
                      </a:r>
                      <a:r>
                        <a:rPr lang="en-US" sz="1100" baseline="0" dirty="0"/>
                        <a:t> 6: </a:t>
                      </a:r>
                    </a:p>
                    <a:p>
                      <a:r>
                        <a:rPr lang="en-US" sz="1100" baseline="0" dirty="0"/>
                        <a:t>Show clearer pathways to further education and employment</a:t>
                      </a:r>
                      <a:endParaRPr lang="en-US" sz="1100" dirty="0"/>
                    </a:p>
                  </a:txBody>
                  <a:tcPr>
                    <a:solidFill>
                      <a:srgbClr val="FFEC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5 mins</a:t>
                      </a:r>
                    </a:p>
                  </a:txBody>
                  <a:tcPr>
                    <a:solidFill>
                      <a:srgbClr val="FFECA9"/>
                    </a:solidFill>
                  </a:tcPr>
                </a:tc>
                <a:tc>
                  <a:txBody>
                    <a:bodyPr/>
                    <a:lstStyle/>
                    <a:p>
                      <a:pPr marL="171450" indent="-171450">
                        <a:lnSpc>
                          <a:spcPct val="100000"/>
                        </a:lnSpc>
                        <a:buFont typeface="Arial" panose="020B0604020202020204" pitchFamily="34" charset="0"/>
                        <a:buChar char="•"/>
                      </a:pPr>
                      <a:r>
                        <a:rPr lang="en-US" sz="1100" b="1" dirty="0"/>
                        <a:t>What we heard:</a:t>
                      </a:r>
                    </a:p>
                    <a:p>
                      <a:pPr marL="0" indent="0">
                        <a:lnSpc>
                          <a:spcPct val="100000"/>
                        </a:lnSpc>
                        <a:buFont typeface="Arial" panose="020B0604020202020204" pitchFamily="34" charset="0"/>
                        <a:buNone/>
                      </a:pPr>
                      <a:endParaRPr lang="en-US" sz="1100" b="0" dirty="0"/>
                    </a:p>
                    <a:p>
                      <a:pPr marL="171450" indent="-171450">
                        <a:lnSpc>
                          <a:spcPct val="100000"/>
                        </a:lnSpc>
                        <a:buFont typeface="Arial" panose="020B0604020202020204" pitchFamily="34" charset="0"/>
                        <a:buChar char="•"/>
                      </a:pPr>
                      <a:r>
                        <a:rPr lang="en-US" sz="1100" b="1" dirty="0"/>
                        <a:t>What is the change and how the</a:t>
                      </a:r>
                      <a:r>
                        <a:rPr lang="en-US" sz="1100" b="1" baseline="0" dirty="0"/>
                        <a:t> system shift it connects to -</a:t>
                      </a:r>
                      <a:r>
                        <a:rPr lang="en-US" sz="1100" dirty="0"/>
                        <a:t>Show clearer pathways to further education and employment by implementing a Vocational Entrance Award, introducing new vocational subjects to NCEA, and developing packages of coherent learning that contribute towards clear vocational pathways. </a:t>
                      </a:r>
                    </a:p>
                    <a:p>
                      <a:pPr marL="0" indent="0">
                        <a:lnSpc>
                          <a:spcPct val="100000"/>
                        </a:lnSpc>
                        <a:buFont typeface="Arial" panose="020B0604020202020204" pitchFamily="34" charset="0"/>
                        <a:buNone/>
                      </a:pPr>
                      <a:endParaRPr lang="en-US" sz="11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t>Update</a:t>
                      </a:r>
                      <a:r>
                        <a:rPr lang="en-US" sz="1100" b="1" baseline="0" dirty="0"/>
                        <a:t> on progress</a:t>
                      </a:r>
                      <a:r>
                        <a:rPr lang="en-US" sz="1100" dirty="0"/>
                        <a:t>    </a:t>
                      </a:r>
                    </a:p>
                  </a:txBody>
                  <a:tcPr>
                    <a:solidFill>
                      <a:srgbClr val="FFECA9"/>
                    </a:solidFill>
                  </a:tcPr>
                </a:tc>
                <a:tc>
                  <a:txBody>
                    <a:bodyPr/>
                    <a:lstStyle/>
                    <a:p>
                      <a:r>
                        <a:rPr lang="en-US" sz="1100" dirty="0"/>
                        <a:t>LMS Module, Video and voiceover</a:t>
                      </a:r>
                      <a:endParaRPr lang="en-US" sz="1100" baseline="0" dirty="0"/>
                    </a:p>
                  </a:txBody>
                  <a:tcPr>
                    <a:solidFill>
                      <a:srgbClr val="FFEC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100" dirty="0"/>
                        <a:t>Slides,</a:t>
                      </a:r>
                      <a:r>
                        <a:rPr lang="en-NZ" sz="1100" baseline="0" dirty="0"/>
                        <a:t> voiceover script</a:t>
                      </a:r>
                      <a:endParaRPr lang="en-US" sz="1100" dirty="0"/>
                    </a:p>
                  </a:txBody>
                  <a:tcPr>
                    <a:solidFill>
                      <a:srgbClr val="FFECA9"/>
                    </a:solidFill>
                  </a:tcPr>
                </a:tc>
                <a:extLst>
                  <a:ext uri="{0D108BD9-81ED-4DB2-BD59-A6C34878D82A}">
                    <a16:rowId xmlns:a16="http://schemas.microsoft.com/office/drawing/2014/main" val="4196797324"/>
                  </a:ext>
                </a:extLst>
              </a:tr>
              <a:tr h="842021">
                <a:tc>
                  <a:txBody>
                    <a:bodyPr/>
                    <a:lstStyle/>
                    <a:p>
                      <a:r>
                        <a:rPr lang="en-US" sz="1100" dirty="0"/>
                        <a:t>Change</a:t>
                      </a:r>
                      <a:r>
                        <a:rPr lang="en-US" sz="1100" baseline="0" dirty="0"/>
                        <a:t> 7: </a:t>
                      </a:r>
                    </a:p>
                    <a:p>
                      <a:r>
                        <a:rPr lang="en-US" sz="1100" baseline="0" dirty="0"/>
                        <a:t>Keep NCEA Level 1 as an optional level, rebuild level one as broader foundational</a:t>
                      </a:r>
                      <a:endParaRPr lang="en-US" sz="1100"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5 mins</a:t>
                      </a:r>
                    </a:p>
                  </a:txBody>
                  <a:tcPr>
                    <a:solidFill>
                      <a:schemeClr val="bg1">
                        <a:lumMod val="95000"/>
                      </a:schemeClr>
                    </a:solidFill>
                  </a:tcPr>
                </a:tc>
                <a:tc>
                  <a:txBody>
                    <a:bodyPr/>
                    <a:lstStyle/>
                    <a:p>
                      <a:pPr marL="171450" indent="-171450">
                        <a:lnSpc>
                          <a:spcPct val="100000"/>
                        </a:lnSpc>
                        <a:buFont typeface="Arial" panose="020B0604020202020204" pitchFamily="34" charset="0"/>
                        <a:buChar char="•"/>
                      </a:pPr>
                      <a:r>
                        <a:rPr lang="en-US" sz="1100" b="1" dirty="0"/>
                        <a:t>What we heard:</a:t>
                      </a:r>
                    </a:p>
                    <a:p>
                      <a:pPr marL="171450" indent="-171450">
                        <a:lnSpc>
                          <a:spcPct val="100000"/>
                        </a:lnSpc>
                        <a:buFont typeface="Arial" panose="020B0604020202020204" pitchFamily="34" charset="0"/>
                        <a:buChar char="•"/>
                      </a:pPr>
                      <a:endParaRPr lang="en-US" sz="1100" b="1" dirty="0"/>
                    </a:p>
                    <a:p>
                      <a:pPr marL="171450" indent="-171450">
                        <a:lnSpc>
                          <a:spcPct val="100000"/>
                        </a:lnSpc>
                        <a:buFont typeface="Arial" panose="020B0604020202020204" pitchFamily="34" charset="0"/>
                        <a:buChar char="•"/>
                      </a:pPr>
                      <a:r>
                        <a:rPr lang="en-US" sz="1100" b="1" dirty="0"/>
                        <a:t>What is the change and how the</a:t>
                      </a:r>
                      <a:r>
                        <a:rPr lang="en-US" sz="1100" b="1" baseline="0" dirty="0"/>
                        <a:t> system shift it connects to -</a:t>
                      </a:r>
                      <a:r>
                        <a:rPr lang="en-US" sz="1100" dirty="0"/>
                        <a:t>Keep NCEA level one as an optional, broad foundational, level, by rebuilding Level 1 to reflect foundational subjects.</a:t>
                      </a:r>
                    </a:p>
                    <a:p>
                      <a:pPr marL="0" indent="0">
                        <a:lnSpc>
                          <a:spcPct val="100000"/>
                        </a:lnSpc>
                        <a:buFont typeface="Arial" panose="020B0604020202020204" pitchFamily="34" charset="0"/>
                        <a:buNone/>
                      </a:pPr>
                      <a:endParaRPr lang="en-US" sz="11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t>Update</a:t>
                      </a:r>
                      <a:r>
                        <a:rPr lang="en-US" sz="1100" b="1" baseline="0" dirty="0"/>
                        <a:t> on progress</a:t>
                      </a:r>
                      <a:r>
                        <a:rPr lang="en-US" sz="1100" dirty="0"/>
                        <a:t>    </a:t>
                      </a:r>
                    </a:p>
                  </a:txBody>
                  <a:tcPr>
                    <a:solidFill>
                      <a:schemeClr val="bg1">
                        <a:lumMod val="95000"/>
                      </a:schemeClr>
                    </a:solidFill>
                  </a:tcPr>
                </a:tc>
                <a:tc>
                  <a:txBody>
                    <a:bodyPr/>
                    <a:lstStyle/>
                    <a:p>
                      <a:r>
                        <a:rPr lang="en-US" sz="1100" dirty="0"/>
                        <a:t>LMS Module, Video and voiceover</a:t>
                      </a:r>
                      <a:endParaRPr lang="en-US" sz="1100" baseline="0"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100" dirty="0"/>
                        <a:t>Slides,</a:t>
                      </a:r>
                      <a:r>
                        <a:rPr lang="en-NZ" sz="1100" baseline="0" dirty="0"/>
                        <a:t> voiceover script</a:t>
                      </a:r>
                      <a:endParaRPr lang="en-US" sz="1100" dirty="0"/>
                    </a:p>
                  </a:txBody>
                  <a:tcPr>
                    <a:solidFill>
                      <a:schemeClr val="bg1">
                        <a:lumMod val="95000"/>
                      </a:schemeClr>
                    </a:solidFill>
                  </a:tcPr>
                </a:tc>
                <a:extLst>
                  <a:ext uri="{0D108BD9-81ED-4DB2-BD59-A6C34878D82A}">
                    <a16:rowId xmlns:a16="http://schemas.microsoft.com/office/drawing/2014/main" val="3282304700"/>
                  </a:ext>
                </a:extLst>
              </a:tr>
            </a:tbl>
          </a:graphicData>
        </a:graphic>
      </p:graphicFrame>
    </p:spTree>
    <p:extLst>
      <p:ext uri="{BB962C8B-B14F-4D97-AF65-F5344CB8AC3E}">
        <p14:creationId xmlns:p14="http://schemas.microsoft.com/office/powerpoint/2010/main" val="2165935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1734" y="734942"/>
            <a:ext cx="10312066" cy="460941"/>
          </a:xfrm>
        </p:spPr>
        <p:txBody>
          <a:bodyPr>
            <a:normAutofit/>
          </a:bodyPr>
          <a:lstStyle/>
          <a:p>
            <a:r>
              <a:rPr lang="en-US" sz="2000" dirty="0">
                <a:solidFill>
                  <a:sysClr val="windowText" lastClr="000000"/>
                </a:solidFill>
              </a:rPr>
              <a:t>Module 1 – Welcome &amp; Introduction</a:t>
            </a:r>
            <a:endParaRPr lang="en-US" sz="2000" dirty="0">
              <a:solidFill>
                <a:sysClr val="windowText" lastClr="000000"/>
              </a:solidFill>
              <a:ea typeface="Calibri" charset="0"/>
              <a:cs typeface="Calibri" charset="0"/>
            </a:endParaRPr>
          </a:p>
        </p:txBody>
      </p:sp>
      <p:pic>
        <p:nvPicPr>
          <p:cNvPr id="11" name="Picture 10">
            <a:extLst>
              <a:ext uri="{FF2B5EF4-FFF2-40B4-BE49-F238E27FC236}">
                <a16:creationId xmlns:a16="http://schemas.microsoft.com/office/drawing/2014/main" id="{F5A7274B-76EA-40EA-A6DC-C2E18E9181D7}"/>
              </a:ext>
            </a:extLst>
          </p:cNvPr>
          <p:cNvPicPr>
            <a:picLocks noChangeAspect="1"/>
          </p:cNvPicPr>
          <p:nvPr/>
        </p:nvPicPr>
        <p:blipFill>
          <a:blip r:embed="rId2"/>
          <a:stretch>
            <a:fillRect/>
          </a:stretch>
        </p:blipFill>
        <p:spPr>
          <a:xfrm>
            <a:off x="172823" y="96706"/>
            <a:ext cx="1517505" cy="596282"/>
          </a:xfrm>
          <a:prstGeom prst="rect">
            <a:avLst/>
          </a:prstGeom>
        </p:spPr>
      </p:pic>
      <p:sp>
        <p:nvSpPr>
          <p:cNvPr id="7" name="Title 1">
            <a:extLst>
              <a:ext uri="{FF2B5EF4-FFF2-40B4-BE49-F238E27FC236}">
                <a16:creationId xmlns:a16="http://schemas.microsoft.com/office/drawing/2014/main" id="{1C9D0EFF-B104-4F13-8EFD-6B2CB8FC1DE2}"/>
              </a:ext>
            </a:extLst>
          </p:cNvPr>
          <p:cNvSpPr txBox="1">
            <a:spLocks/>
          </p:cNvSpPr>
          <p:nvPr/>
        </p:nvSpPr>
        <p:spPr>
          <a:xfrm>
            <a:off x="1036577" y="71286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dirty="0"/>
              <a:t>Module 2 – NCEA Changes</a:t>
            </a:r>
            <a:endParaRPr lang="en-US" sz="1800" dirty="0">
              <a:ea typeface="Calibri" charset="0"/>
              <a:cs typeface="Calibri" charset="0"/>
            </a:endParaRPr>
          </a:p>
        </p:txBody>
      </p:sp>
      <p:sp>
        <p:nvSpPr>
          <p:cNvPr id="9" name="Rectangle 8">
            <a:extLst>
              <a:ext uri="{FF2B5EF4-FFF2-40B4-BE49-F238E27FC236}">
                <a16:creationId xmlns:a16="http://schemas.microsoft.com/office/drawing/2014/main" id="{E4743929-B1AA-469A-9C5C-1E1A5B0F4DB0}"/>
              </a:ext>
            </a:extLst>
          </p:cNvPr>
          <p:cNvSpPr/>
          <p:nvPr/>
        </p:nvSpPr>
        <p:spPr>
          <a:xfrm>
            <a:off x="880611" y="712866"/>
            <a:ext cx="10744286" cy="460941"/>
          </a:xfrm>
          <a:prstGeom prst="rect">
            <a:avLst/>
          </a:prstGeom>
          <a:solidFill>
            <a:srgbClr val="DEFFD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itle 1">
            <a:extLst>
              <a:ext uri="{FF2B5EF4-FFF2-40B4-BE49-F238E27FC236}">
                <a16:creationId xmlns:a16="http://schemas.microsoft.com/office/drawing/2014/main" id="{AB9F8A1F-8530-4FFD-BABC-DE659F393F6F}"/>
              </a:ext>
            </a:extLst>
          </p:cNvPr>
          <p:cNvSpPr txBox="1">
            <a:spLocks/>
          </p:cNvSpPr>
          <p:nvPr/>
        </p:nvSpPr>
        <p:spPr>
          <a:xfrm>
            <a:off x="979510" y="73199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a:t>Module 3 – Review of Achievement Standards</a:t>
            </a:r>
            <a:endParaRPr lang="en-US" sz="1800" dirty="0">
              <a:ea typeface="Calibri" charset="0"/>
              <a:cs typeface="Calibri" charset="0"/>
            </a:endParaRPr>
          </a:p>
        </p:txBody>
      </p:sp>
      <p:graphicFrame>
        <p:nvGraphicFramePr>
          <p:cNvPr id="12" name="Table 4">
            <a:extLst>
              <a:ext uri="{FF2B5EF4-FFF2-40B4-BE49-F238E27FC236}">
                <a16:creationId xmlns:a16="http://schemas.microsoft.com/office/drawing/2014/main" id="{24708D64-0A0C-4324-BFC5-6152775C9028}"/>
              </a:ext>
            </a:extLst>
          </p:cNvPr>
          <p:cNvGraphicFramePr>
            <a:graphicFrameLocks noGrp="1"/>
          </p:cNvGraphicFramePr>
          <p:nvPr>
            <p:extLst>
              <p:ext uri="{D42A27DB-BD31-4B8C-83A1-F6EECF244321}">
                <p14:modId xmlns:p14="http://schemas.microsoft.com/office/powerpoint/2010/main" val="55309902"/>
              </p:ext>
            </p:extLst>
          </p:nvPr>
        </p:nvGraphicFramePr>
        <p:xfrm>
          <a:off x="547384" y="1503160"/>
          <a:ext cx="11176318" cy="4596605"/>
        </p:xfrm>
        <a:graphic>
          <a:graphicData uri="http://schemas.openxmlformats.org/drawingml/2006/table">
            <a:tbl>
              <a:tblPr firstRow="1" bandRow="1">
                <a:tableStyleId>{5C22544A-7EE6-4342-B048-85BDC9FD1C3A}</a:tableStyleId>
              </a:tblPr>
              <a:tblGrid>
                <a:gridCol w="1615459">
                  <a:extLst>
                    <a:ext uri="{9D8B030D-6E8A-4147-A177-3AD203B41FA5}">
                      <a16:colId xmlns:a16="http://schemas.microsoft.com/office/drawing/2014/main" val="1608349562"/>
                    </a:ext>
                  </a:extLst>
                </a:gridCol>
                <a:gridCol w="995083">
                  <a:extLst>
                    <a:ext uri="{9D8B030D-6E8A-4147-A177-3AD203B41FA5}">
                      <a16:colId xmlns:a16="http://schemas.microsoft.com/office/drawing/2014/main" val="3534093988"/>
                    </a:ext>
                  </a:extLst>
                </a:gridCol>
                <a:gridCol w="3107069">
                  <a:extLst>
                    <a:ext uri="{9D8B030D-6E8A-4147-A177-3AD203B41FA5}">
                      <a16:colId xmlns:a16="http://schemas.microsoft.com/office/drawing/2014/main" val="684006269"/>
                    </a:ext>
                  </a:extLst>
                </a:gridCol>
                <a:gridCol w="2634825">
                  <a:extLst>
                    <a:ext uri="{9D8B030D-6E8A-4147-A177-3AD203B41FA5}">
                      <a16:colId xmlns:a16="http://schemas.microsoft.com/office/drawing/2014/main" val="1765882689"/>
                    </a:ext>
                  </a:extLst>
                </a:gridCol>
                <a:gridCol w="2823882">
                  <a:extLst>
                    <a:ext uri="{9D8B030D-6E8A-4147-A177-3AD203B41FA5}">
                      <a16:colId xmlns:a16="http://schemas.microsoft.com/office/drawing/2014/main" val="2744895189"/>
                    </a:ext>
                  </a:extLst>
                </a:gridCol>
              </a:tblGrid>
              <a:tr h="456612">
                <a:tc>
                  <a:txBody>
                    <a:bodyPr/>
                    <a:lstStyle/>
                    <a:p>
                      <a:r>
                        <a:rPr lang="en-NZ" sz="1200" dirty="0">
                          <a:solidFill>
                            <a:schemeClr val="tx1"/>
                          </a:solidFill>
                        </a:rPr>
                        <a:t>Module Stage</a:t>
                      </a:r>
                      <a:endParaRPr lang="en-US" sz="1200" dirty="0">
                        <a:solidFill>
                          <a:schemeClr val="tx1"/>
                        </a:solidFill>
                      </a:endParaRPr>
                    </a:p>
                  </a:txBody>
                  <a:tcPr>
                    <a:solidFill>
                      <a:srgbClr val="DEFFD8"/>
                    </a:solidFill>
                  </a:tcPr>
                </a:tc>
                <a:tc>
                  <a:txBody>
                    <a:bodyPr/>
                    <a:lstStyle/>
                    <a:p>
                      <a:r>
                        <a:rPr lang="en-NZ" sz="1200" dirty="0">
                          <a:solidFill>
                            <a:schemeClr val="tx1"/>
                          </a:solidFill>
                        </a:rPr>
                        <a:t>Time</a:t>
                      </a:r>
                      <a:endParaRPr lang="en-US" sz="1200" dirty="0">
                        <a:solidFill>
                          <a:schemeClr val="tx1"/>
                        </a:solidFill>
                      </a:endParaRPr>
                    </a:p>
                  </a:txBody>
                  <a:tcPr>
                    <a:solidFill>
                      <a:srgbClr val="DEFFD8"/>
                    </a:solidFill>
                  </a:tcPr>
                </a:tc>
                <a:tc>
                  <a:txBody>
                    <a:bodyPr/>
                    <a:lstStyle/>
                    <a:p>
                      <a:r>
                        <a:rPr lang="en-NZ" sz="1200" dirty="0">
                          <a:solidFill>
                            <a:schemeClr val="tx1"/>
                          </a:solidFill>
                        </a:rPr>
                        <a:t>Content</a:t>
                      </a:r>
                      <a:endParaRPr lang="en-US" sz="1200" dirty="0">
                        <a:solidFill>
                          <a:schemeClr val="tx1"/>
                        </a:solidFill>
                      </a:endParaRPr>
                    </a:p>
                  </a:txBody>
                  <a:tcPr>
                    <a:solidFill>
                      <a:srgbClr val="DEFFD8"/>
                    </a:solidFill>
                  </a:tcPr>
                </a:tc>
                <a:tc>
                  <a:txBody>
                    <a:bodyPr/>
                    <a:lstStyle/>
                    <a:p>
                      <a:r>
                        <a:rPr lang="en-NZ" sz="1200" dirty="0">
                          <a:solidFill>
                            <a:schemeClr val="tx1"/>
                          </a:solidFill>
                        </a:rPr>
                        <a:t>Method of Delivery</a:t>
                      </a:r>
                      <a:endParaRPr lang="en-US" sz="1200" dirty="0">
                        <a:solidFill>
                          <a:schemeClr val="tx1"/>
                        </a:solidFill>
                      </a:endParaRPr>
                    </a:p>
                  </a:txBody>
                  <a:tcPr>
                    <a:solidFill>
                      <a:srgbClr val="DEFFD8"/>
                    </a:solidFill>
                  </a:tcPr>
                </a:tc>
                <a:tc>
                  <a:txBody>
                    <a:bodyPr/>
                    <a:lstStyle/>
                    <a:p>
                      <a:r>
                        <a:rPr lang="en-NZ" sz="1200" dirty="0">
                          <a:solidFill>
                            <a:schemeClr val="tx1"/>
                          </a:solidFill>
                        </a:rPr>
                        <a:t>Tools/Resources</a:t>
                      </a:r>
                      <a:endParaRPr lang="en-US" sz="1200" dirty="0">
                        <a:solidFill>
                          <a:schemeClr val="tx1"/>
                        </a:solidFill>
                      </a:endParaRPr>
                    </a:p>
                  </a:txBody>
                  <a:tcPr>
                    <a:solidFill>
                      <a:srgbClr val="DEFFD8"/>
                    </a:solidFill>
                  </a:tcPr>
                </a:tc>
                <a:extLst>
                  <a:ext uri="{0D108BD9-81ED-4DB2-BD59-A6C34878D82A}">
                    <a16:rowId xmlns:a16="http://schemas.microsoft.com/office/drawing/2014/main" val="1412921066"/>
                  </a:ext>
                </a:extLst>
              </a:tr>
              <a:tr h="562947">
                <a:tc>
                  <a:txBody>
                    <a:bodyPr/>
                    <a:lstStyle/>
                    <a:p>
                      <a:r>
                        <a:rPr lang="en-NZ" sz="1100" dirty="0"/>
                        <a:t>Stage</a:t>
                      </a:r>
                      <a:r>
                        <a:rPr lang="en-NZ" sz="1100" baseline="0" dirty="0"/>
                        <a:t> 1: </a:t>
                      </a:r>
                    </a:p>
                    <a:p>
                      <a:r>
                        <a:rPr lang="en-NZ" sz="1100" baseline="0" dirty="0"/>
                        <a:t>I</a:t>
                      </a:r>
                      <a:r>
                        <a:rPr lang="en-NZ" sz="1100" dirty="0"/>
                        <a:t>ntroduction</a:t>
                      </a:r>
                      <a:endParaRPr lang="en-US" sz="1100" dirty="0"/>
                    </a:p>
                  </a:txBody>
                  <a:tcPr>
                    <a:solidFill>
                      <a:schemeClr val="bg1">
                        <a:lumMod val="95000"/>
                      </a:schemeClr>
                    </a:solidFill>
                  </a:tcPr>
                </a:tc>
                <a:tc>
                  <a:txBody>
                    <a:bodyPr/>
                    <a:lstStyle/>
                    <a:p>
                      <a:r>
                        <a:rPr lang="en-NZ" sz="1100" dirty="0"/>
                        <a:t>5 min</a:t>
                      </a:r>
                      <a:endParaRPr lang="en-US" sz="1100" dirty="0"/>
                    </a:p>
                  </a:txBody>
                  <a:tcPr>
                    <a:solidFill>
                      <a:schemeClr val="bg1">
                        <a:lumMod val="95000"/>
                      </a:schemeClr>
                    </a:solidFill>
                  </a:tcPr>
                </a:tc>
                <a:tc>
                  <a:txBody>
                    <a:bodyPr/>
                    <a:lstStyle/>
                    <a:p>
                      <a:r>
                        <a:rPr lang="en-US" sz="1100" dirty="0"/>
                        <a:t>Rationale and desired outcomes</a:t>
                      </a:r>
                    </a:p>
                  </a:txBody>
                  <a:tcPr>
                    <a:solidFill>
                      <a:schemeClr val="bg1">
                        <a:lumMod val="95000"/>
                      </a:schemeClr>
                    </a:solidFill>
                  </a:tcPr>
                </a:tc>
                <a:tc>
                  <a:txBody>
                    <a:bodyPr/>
                    <a:lstStyle/>
                    <a:p>
                      <a:r>
                        <a:rPr lang="en-US" sz="1100" dirty="0"/>
                        <a:t>LMS Module, Video and voiceover</a:t>
                      </a:r>
                      <a:endParaRPr lang="en-US" sz="1100" baseline="0" dirty="0"/>
                    </a:p>
                  </a:txBody>
                  <a:tcPr>
                    <a:solidFill>
                      <a:schemeClr val="bg1">
                        <a:lumMod val="95000"/>
                      </a:schemeClr>
                    </a:solidFill>
                  </a:tcPr>
                </a:tc>
                <a:tc>
                  <a:txBody>
                    <a:bodyPr/>
                    <a:lstStyle/>
                    <a:p>
                      <a:endParaRPr lang="en-US" sz="1100" dirty="0"/>
                    </a:p>
                  </a:txBody>
                  <a:tcPr>
                    <a:solidFill>
                      <a:schemeClr val="bg1">
                        <a:lumMod val="95000"/>
                      </a:schemeClr>
                    </a:solidFill>
                  </a:tcPr>
                </a:tc>
                <a:extLst>
                  <a:ext uri="{0D108BD9-81ED-4DB2-BD59-A6C34878D82A}">
                    <a16:rowId xmlns:a16="http://schemas.microsoft.com/office/drawing/2014/main" val="2524680011"/>
                  </a:ext>
                </a:extLst>
              </a:tr>
              <a:tr h="456612">
                <a:tc>
                  <a:txBody>
                    <a:bodyPr/>
                    <a:lstStyle/>
                    <a:p>
                      <a:r>
                        <a:rPr lang="en-US" sz="1100" dirty="0"/>
                        <a:t>Stage 2: </a:t>
                      </a:r>
                    </a:p>
                    <a:p>
                      <a:r>
                        <a:rPr lang="en-US" sz="1100" dirty="0"/>
                        <a:t>Operating model</a:t>
                      </a:r>
                    </a:p>
                  </a:txBody>
                  <a:tcPr>
                    <a:solidFill>
                      <a:srgbClr val="DEFFD8"/>
                    </a:solidFill>
                  </a:tcPr>
                </a:tc>
                <a:tc>
                  <a:txBody>
                    <a:bodyPr/>
                    <a:lstStyle/>
                    <a:p>
                      <a:r>
                        <a:rPr lang="en-NZ" sz="1100" dirty="0"/>
                        <a:t>15 mins</a:t>
                      </a:r>
                      <a:endParaRPr lang="en-US" sz="1100" dirty="0"/>
                    </a:p>
                  </a:txBody>
                  <a:tcPr>
                    <a:solidFill>
                      <a:srgbClr val="DEFFD8"/>
                    </a:solidFill>
                  </a:tcPr>
                </a:tc>
                <a:tc>
                  <a:txBody>
                    <a:bodyPr/>
                    <a:lstStyle/>
                    <a:p>
                      <a:pPr marL="228600" indent="-228600">
                        <a:buAutoNum type="arabicPeriod"/>
                      </a:pPr>
                      <a:r>
                        <a:rPr lang="en-US" sz="1100" dirty="0"/>
                        <a:t>SEGs</a:t>
                      </a:r>
                    </a:p>
                    <a:p>
                      <a:pPr marL="228600" indent="-228600">
                        <a:buAutoNum type="arabicPeriod"/>
                      </a:pPr>
                      <a:r>
                        <a:rPr lang="en-US" sz="1100" dirty="0"/>
                        <a:t>Short</a:t>
                      </a:r>
                      <a:r>
                        <a:rPr lang="en-US" sz="1100" baseline="0" dirty="0"/>
                        <a:t> video</a:t>
                      </a:r>
                    </a:p>
                    <a:p>
                      <a:pPr marL="228600" indent="-228600">
                        <a:buAutoNum type="arabicPeriod"/>
                      </a:pPr>
                      <a:r>
                        <a:rPr lang="en-US" sz="1100" baseline="0" dirty="0"/>
                        <a:t>Trial subjects</a:t>
                      </a:r>
                      <a:endParaRPr lang="en-US" sz="1100" dirty="0"/>
                    </a:p>
                  </a:txBody>
                  <a:tcPr>
                    <a:solidFill>
                      <a:srgbClr val="DEFFD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1. Screencast with call</a:t>
                      </a:r>
                      <a:r>
                        <a:rPr lang="en-US" sz="1100" baseline="0" dirty="0"/>
                        <a:t> outs (x3 or x4)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2. Short video</a:t>
                      </a:r>
                    </a:p>
                  </a:txBody>
                  <a:tcPr>
                    <a:solidFill>
                      <a:srgbClr val="DEFFD8"/>
                    </a:solidFill>
                  </a:tcPr>
                </a:tc>
                <a:tc>
                  <a:txBody>
                    <a:bodyPr/>
                    <a:lstStyle/>
                    <a:p>
                      <a:r>
                        <a:rPr lang="en-US" sz="1100" dirty="0"/>
                        <a:t>Video showing SEG deep curriculum discussion</a:t>
                      </a:r>
                    </a:p>
                  </a:txBody>
                  <a:tcPr>
                    <a:solidFill>
                      <a:srgbClr val="DEFFD8"/>
                    </a:solidFill>
                  </a:tcPr>
                </a:tc>
                <a:extLst>
                  <a:ext uri="{0D108BD9-81ED-4DB2-BD59-A6C34878D82A}">
                    <a16:rowId xmlns:a16="http://schemas.microsoft.com/office/drawing/2014/main" val="3847882312"/>
                  </a:ext>
                </a:extLst>
              </a:tr>
              <a:tr h="788126">
                <a:tc>
                  <a:txBody>
                    <a:bodyPr/>
                    <a:lstStyle/>
                    <a:p>
                      <a:r>
                        <a:rPr lang="en-US" sz="1100" dirty="0"/>
                        <a:t>Stage</a:t>
                      </a:r>
                      <a:r>
                        <a:rPr lang="en-US" sz="1100" baseline="0" dirty="0"/>
                        <a:t> 3: </a:t>
                      </a:r>
                    </a:p>
                    <a:p>
                      <a:r>
                        <a:rPr lang="en-US" sz="1100" baseline="0" dirty="0"/>
                        <a:t>Assessment </a:t>
                      </a:r>
                    </a:p>
                    <a:p>
                      <a:r>
                        <a:rPr lang="en-US" sz="1100" baseline="0" dirty="0"/>
                        <a:t>Package</a:t>
                      </a:r>
                      <a:endParaRPr lang="en-US" sz="1100" dirty="0"/>
                    </a:p>
                  </a:txBody>
                  <a:tcPr>
                    <a:solidFill>
                      <a:schemeClr val="bg1">
                        <a:lumMod val="95000"/>
                      </a:schemeClr>
                    </a:solidFill>
                  </a:tcPr>
                </a:tc>
                <a:tc rowSpan="2">
                  <a:txBody>
                    <a:bodyPr/>
                    <a:lstStyle/>
                    <a:p>
                      <a:endParaRPr lang="en-NZ" sz="1100" dirty="0"/>
                    </a:p>
                    <a:p>
                      <a:endParaRPr lang="en-NZ" sz="1100" dirty="0"/>
                    </a:p>
                    <a:p>
                      <a:r>
                        <a:rPr lang="en-NZ" sz="1100" dirty="0"/>
                        <a:t>Combined 30 min</a:t>
                      </a:r>
                      <a:endParaRPr lang="en-US" sz="1100" dirty="0"/>
                    </a:p>
                  </a:txBody>
                  <a:tcPr>
                    <a:solidFill>
                      <a:schemeClr val="bg1">
                        <a:lumMod val="95000"/>
                      </a:schemeClr>
                    </a:solidFill>
                  </a:tcPr>
                </a:tc>
                <a:tc rowSpan="2">
                  <a:txBody>
                    <a:bodyPr/>
                    <a:lstStyle/>
                    <a:p>
                      <a:endParaRPr lang="en-US" sz="1100" dirty="0"/>
                    </a:p>
                    <a:p>
                      <a:endParaRPr lang="en-US" sz="1100" dirty="0"/>
                    </a:p>
                    <a:p>
                      <a:r>
                        <a:rPr lang="en-US" sz="1100" dirty="0"/>
                        <a:t>Product</a:t>
                      </a:r>
                      <a:r>
                        <a:rPr lang="en-US" sz="1100" baseline="0" dirty="0"/>
                        <a:t> descriptions</a:t>
                      </a:r>
                    </a:p>
                    <a:p>
                      <a:r>
                        <a:rPr lang="en-US" sz="1100" baseline="0" dirty="0"/>
                        <a:t>Product exemplars (on </a:t>
                      </a:r>
                      <a:r>
                        <a:rPr lang="en-US" sz="1100" baseline="0" dirty="0" err="1"/>
                        <a:t>NCEA.education</a:t>
                      </a:r>
                      <a:r>
                        <a:rPr lang="en-US" sz="1100" baseline="0" dirty="0"/>
                        <a:t>)</a:t>
                      </a:r>
                      <a:endParaRPr lang="en-US" sz="1100" dirty="0"/>
                    </a:p>
                  </a:txBody>
                  <a:tcPr>
                    <a:solidFill>
                      <a:schemeClr val="bg1">
                        <a:lumMod val="95000"/>
                      </a:schemeClr>
                    </a:solidFill>
                  </a:tcPr>
                </a:tc>
                <a:tc>
                  <a:txBody>
                    <a:bodyPr/>
                    <a:lstStyle/>
                    <a:p>
                      <a:r>
                        <a:rPr lang="en-US" sz="1100" dirty="0"/>
                        <a:t>Interactive</a:t>
                      </a:r>
                      <a:r>
                        <a:rPr lang="en-US" sz="1100" baseline="0" dirty="0"/>
                        <a:t> infographic</a:t>
                      </a:r>
                    </a:p>
                    <a:p>
                      <a:r>
                        <a:rPr lang="en-US" sz="1100" dirty="0"/>
                        <a:t>Screencast with call outs (x3)</a:t>
                      </a:r>
                    </a:p>
                  </a:txBody>
                  <a:tcPr>
                    <a:solidFill>
                      <a:schemeClr val="bg1">
                        <a:lumMod val="95000"/>
                      </a:schemeClr>
                    </a:solidFill>
                  </a:tcPr>
                </a:tc>
                <a:tc>
                  <a:txBody>
                    <a:bodyPr/>
                    <a:lstStyle/>
                    <a:p>
                      <a:r>
                        <a:rPr lang="en-US" sz="1100" dirty="0" err="1"/>
                        <a:t>NCEA.education</a:t>
                      </a:r>
                      <a:r>
                        <a:rPr lang="en-US" sz="1100" dirty="0"/>
                        <a:t> (new</a:t>
                      </a:r>
                      <a:r>
                        <a:rPr lang="en-US" sz="1100" baseline="0" dirty="0"/>
                        <a:t> NCEA website)</a:t>
                      </a:r>
                      <a:endParaRPr lang="en-US" sz="1100" dirty="0"/>
                    </a:p>
                  </a:txBody>
                  <a:tcPr>
                    <a:solidFill>
                      <a:schemeClr val="bg1">
                        <a:lumMod val="95000"/>
                      </a:schemeClr>
                    </a:solidFill>
                  </a:tcPr>
                </a:tc>
                <a:extLst>
                  <a:ext uri="{0D108BD9-81ED-4DB2-BD59-A6C34878D82A}">
                    <a16:rowId xmlns:a16="http://schemas.microsoft.com/office/drawing/2014/main" val="2001031655"/>
                  </a:ext>
                </a:extLst>
              </a:tr>
              <a:tr h="1238484">
                <a:tc>
                  <a:txBody>
                    <a:bodyPr/>
                    <a:lstStyle/>
                    <a:p>
                      <a:r>
                        <a:rPr lang="en-NZ" sz="1100" dirty="0"/>
                        <a:t>Stage 4:</a:t>
                      </a:r>
                      <a:r>
                        <a:rPr lang="en-NZ" sz="1100" baseline="0" dirty="0"/>
                        <a:t> </a:t>
                      </a:r>
                    </a:p>
                    <a:p>
                      <a:r>
                        <a:rPr lang="en-NZ" sz="1100" dirty="0"/>
                        <a:t>Activity 1</a:t>
                      </a:r>
                    </a:p>
                    <a:p>
                      <a:r>
                        <a:rPr lang="en-NZ" sz="1100" dirty="0"/>
                        <a:t>Navigating </a:t>
                      </a:r>
                      <a:r>
                        <a:rPr lang="en-NZ" sz="1100" dirty="0" err="1"/>
                        <a:t>NCEA.education</a:t>
                      </a:r>
                      <a:endParaRPr lang="en-US" sz="1100" dirty="0"/>
                    </a:p>
                  </a:txBody>
                  <a:tcPr>
                    <a:solidFill>
                      <a:srgbClr val="DEFFD8"/>
                    </a:solidFill>
                  </a:tcPr>
                </a:tc>
                <a:tc vMerge="1">
                  <a:txBody>
                    <a:bodyPr/>
                    <a:lstStyle/>
                    <a:p>
                      <a:endParaRPr lang="en-US" sz="1400" dirty="0"/>
                    </a:p>
                  </a:txBody>
                  <a:tcPr/>
                </a:tc>
                <a:tc vMerge="1">
                  <a:txBody>
                    <a:bodyPr/>
                    <a:lstStyle/>
                    <a:p>
                      <a:endParaRPr lang="en-US" sz="1400" dirty="0"/>
                    </a:p>
                  </a:txBody>
                  <a:tcPr/>
                </a:tc>
                <a:tc>
                  <a:txBody>
                    <a:bodyPr/>
                    <a:lstStyle/>
                    <a:p>
                      <a:r>
                        <a:rPr lang="en-NZ" sz="1100" dirty="0"/>
                        <a:t>Break into small groups</a:t>
                      </a:r>
                    </a:p>
                    <a:p>
                      <a:r>
                        <a:rPr lang="en-NZ" sz="1100" dirty="0"/>
                        <a:t>Explore the new website and familiarise with the various components of the RAS assessment package.</a:t>
                      </a:r>
                    </a:p>
                    <a:p>
                      <a:endParaRPr lang="en-NZ" sz="1100" dirty="0"/>
                    </a:p>
                    <a:p>
                      <a:r>
                        <a:rPr lang="en-NZ" sz="1100" dirty="0"/>
                        <a:t>Reflect</a:t>
                      </a:r>
                      <a:r>
                        <a:rPr lang="en-NZ" sz="1100" baseline="0" dirty="0"/>
                        <a:t> and d</a:t>
                      </a:r>
                      <a:r>
                        <a:rPr lang="en-NZ" sz="1100" dirty="0"/>
                        <a:t>iscuss what the</a:t>
                      </a:r>
                      <a:r>
                        <a:rPr lang="en-NZ" sz="1100" baseline="0" dirty="0"/>
                        <a:t> RAS assessment package will mean for students, teachers and schools</a:t>
                      </a:r>
                    </a:p>
                    <a:p>
                      <a:endParaRPr lang="en-NZ" sz="1100" dirty="0"/>
                    </a:p>
                  </a:txBody>
                  <a:tcPr>
                    <a:solidFill>
                      <a:srgbClr val="DEFFD8"/>
                    </a:solidFill>
                  </a:tcPr>
                </a:tc>
                <a:tc>
                  <a:txBody>
                    <a:bodyPr/>
                    <a:lstStyle/>
                    <a:p>
                      <a:r>
                        <a:rPr lang="en-US" sz="1100" dirty="0" err="1"/>
                        <a:t>NCEA</a:t>
                      </a:r>
                      <a:r>
                        <a:rPr lang="en-US" sz="1100" baseline="0" dirty="0" err="1"/>
                        <a:t>.education</a:t>
                      </a:r>
                      <a:r>
                        <a:rPr lang="en-US" sz="1100" baseline="0" dirty="0"/>
                        <a:t>  </a:t>
                      </a:r>
                      <a:r>
                        <a:rPr lang="en-US" sz="1100" dirty="0"/>
                        <a:t>(new</a:t>
                      </a:r>
                      <a:r>
                        <a:rPr lang="en-US" sz="1100" baseline="0" dirty="0"/>
                        <a:t> NCEA website)</a:t>
                      </a:r>
                    </a:p>
                    <a:p>
                      <a:endParaRPr lang="en-US" sz="1100" baseline="0" dirty="0"/>
                    </a:p>
                    <a:p>
                      <a:r>
                        <a:rPr lang="en-US" sz="1100" baseline="0" dirty="0"/>
                        <a:t>Table to record reflections</a:t>
                      </a:r>
                      <a:endParaRPr lang="en-US" sz="1100" dirty="0"/>
                    </a:p>
                  </a:txBody>
                  <a:tcPr>
                    <a:solidFill>
                      <a:srgbClr val="DEFFD8"/>
                    </a:solidFill>
                  </a:tcPr>
                </a:tc>
                <a:extLst>
                  <a:ext uri="{0D108BD9-81ED-4DB2-BD59-A6C34878D82A}">
                    <a16:rowId xmlns:a16="http://schemas.microsoft.com/office/drawing/2014/main" val="3282304700"/>
                  </a:ext>
                </a:extLst>
              </a:tr>
              <a:tr h="4566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Stage 5: </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1100" dirty="0"/>
                        <a:t>Feedback and Plenary</a:t>
                      </a:r>
                      <a:endParaRPr lang="en-US" sz="1100" dirty="0"/>
                    </a:p>
                    <a:p>
                      <a:endParaRPr lang="en-US" sz="1100" dirty="0"/>
                    </a:p>
                  </a:txBody>
                  <a:tcPr>
                    <a:solidFill>
                      <a:schemeClr val="bg1">
                        <a:lumMod val="95000"/>
                      </a:schemeClr>
                    </a:solidFill>
                  </a:tcPr>
                </a:tc>
                <a:tc>
                  <a:txBody>
                    <a:bodyPr/>
                    <a:lstStyle/>
                    <a:p>
                      <a:r>
                        <a:rPr lang="en-NZ" sz="1100" dirty="0"/>
                        <a:t>5 mins</a:t>
                      </a:r>
                      <a:endParaRPr lang="en-US" sz="1100" dirty="0"/>
                    </a:p>
                  </a:txBody>
                  <a:tcPr>
                    <a:solidFill>
                      <a:schemeClr val="bg1">
                        <a:lumMod val="95000"/>
                      </a:schemeClr>
                    </a:solidFill>
                  </a:tcPr>
                </a:tc>
                <a:tc>
                  <a:txBody>
                    <a:bodyPr/>
                    <a:lstStyle/>
                    <a:p>
                      <a:pPr marL="228600" indent="-228600">
                        <a:buAutoNum type="arabicPeriod"/>
                      </a:pPr>
                      <a:r>
                        <a:rPr lang="en-NZ" sz="1100" baseline="0" dirty="0"/>
                        <a:t>Change</a:t>
                      </a:r>
                    </a:p>
                    <a:p>
                      <a:pPr marL="228600" indent="-228600">
                        <a:buAutoNum type="arabicPeriod"/>
                      </a:pPr>
                      <a:r>
                        <a:rPr lang="en-NZ" sz="1100" baseline="0" dirty="0"/>
                        <a:t>How to prepare</a:t>
                      </a:r>
                    </a:p>
                    <a:p>
                      <a:pPr marL="228600" indent="-228600">
                        <a:buAutoNum type="arabicPeriod"/>
                      </a:pPr>
                      <a:r>
                        <a:rPr lang="en-NZ" sz="1100" baseline="0" dirty="0"/>
                        <a:t>Closing reflections</a:t>
                      </a:r>
                      <a:endParaRPr lang="en-US" sz="1100" dirty="0"/>
                    </a:p>
                  </a:txBody>
                  <a:tcPr>
                    <a:solidFill>
                      <a:schemeClr val="bg1">
                        <a:lumMod val="95000"/>
                      </a:schemeClr>
                    </a:solidFill>
                  </a:tcPr>
                </a:tc>
                <a:tc>
                  <a:txBody>
                    <a:bodyPr/>
                    <a:lstStyle/>
                    <a:p>
                      <a:r>
                        <a:rPr lang="en-US" sz="1100" dirty="0"/>
                        <a:t>LMS Module, Video and voiceover</a:t>
                      </a:r>
                      <a:endParaRPr lang="en-US" sz="1100" baseline="0" dirty="0"/>
                    </a:p>
                  </a:txBody>
                  <a:tcPr>
                    <a:solidFill>
                      <a:schemeClr val="bg1">
                        <a:lumMod val="95000"/>
                      </a:schemeClr>
                    </a:solidFill>
                  </a:tcPr>
                </a:tc>
                <a:tc>
                  <a:txBody>
                    <a:bodyPr/>
                    <a:lstStyle/>
                    <a:p>
                      <a:r>
                        <a:rPr lang="en-US" sz="1100" dirty="0"/>
                        <a:t>Google</a:t>
                      </a:r>
                      <a:r>
                        <a:rPr lang="en-US" sz="1100" baseline="0" dirty="0"/>
                        <a:t> form</a:t>
                      </a:r>
                      <a:endParaRPr lang="en-US" sz="1100" dirty="0"/>
                    </a:p>
                  </a:txBody>
                  <a:tcPr>
                    <a:solidFill>
                      <a:schemeClr val="bg1">
                        <a:lumMod val="95000"/>
                      </a:schemeClr>
                    </a:solidFill>
                  </a:tcPr>
                </a:tc>
                <a:extLst>
                  <a:ext uri="{0D108BD9-81ED-4DB2-BD59-A6C34878D82A}">
                    <a16:rowId xmlns:a16="http://schemas.microsoft.com/office/drawing/2014/main" val="346112625"/>
                  </a:ext>
                </a:extLst>
              </a:tr>
            </a:tbl>
          </a:graphicData>
        </a:graphic>
      </p:graphicFrame>
    </p:spTree>
    <p:extLst>
      <p:ext uri="{BB962C8B-B14F-4D97-AF65-F5344CB8AC3E}">
        <p14:creationId xmlns:p14="http://schemas.microsoft.com/office/powerpoint/2010/main" val="2840318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1734" y="734942"/>
            <a:ext cx="10312066" cy="460941"/>
          </a:xfrm>
        </p:spPr>
        <p:txBody>
          <a:bodyPr>
            <a:normAutofit/>
          </a:bodyPr>
          <a:lstStyle/>
          <a:p>
            <a:r>
              <a:rPr lang="en-US" sz="2000" dirty="0">
                <a:solidFill>
                  <a:sysClr val="windowText" lastClr="000000"/>
                </a:solidFill>
              </a:rPr>
              <a:t>Module 1 – Welcome &amp; Introduction</a:t>
            </a:r>
            <a:endParaRPr lang="en-US" sz="2000" dirty="0">
              <a:solidFill>
                <a:sysClr val="windowText" lastClr="000000"/>
              </a:solidFill>
              <a:ea typeface="Calibri" charset="0"/>
              <a:cs typeface="Calibri" charset="0"/>
            </a:endParaRPr>
          </a:p>
        </p:txBody>
      </p:sp>
      <p:pic>
        <p:nvPicPr>
          <p:cNvPr id="11" name="Picture 10">
            <a:extLst>
              <a:ext uri="{FF2B5EF4-FFF2-40B4-BE49-F238E27FC236}">
                <a16:creationId xmlns:a16="http://schemas.microsoft.com/office/drawing/2014/main" id="{F5A7274B-76EA-40EA-A6DC-C2E18E9181D7}"/>
              </a:ext>
            </a:extLst>
          </p:cNvPr>
          <p:cNvPicPr>
            <a:picLocks noChangeAspect="1"/>
          </p:cNvPicPr>
          <p:nvPr/>
        </p:nvPicPr>
        <p:blipFill>
          <a:blip r:embed="rId2"/>
          <a:stretch>
            <a:fillRect/>
          </a:stretch>
        </p:blipFill>
        <p:spPr>
          <a:xfrm>
            <a:off x="172823" y="96706"/>
            <a:ext cx="1517505" cy="596282"/>
          </a:xfrm>
          <a:prstGeom prst="rect">
            <a:avLst/>
          </a:prstGeom>
        </p:spPr>
      </p:pic>
      <p:sp>
        <p:nvSpPr>
          <p:cNvPr id="7" name="Title 1">
            <a:extLst>
              <a:ext uri="{FF2B5EF4-FFF2-40B4-BE49-F238E27FC236}">
                <a16:creationId xmlns:a16="http://schemas.microsoft.com/office/drawing/2014/main" id="{1C9D0EFF-B104-4F13-8EFD-6B2CB8FC1DE2}"/>
              </a:ext>
            </a:extLst>
          </p:cNvPr>
          <p:cNvSpPr txBox="1">
            <a:spLocks/>
          </p:cNvSpPr>
          <p:nvPr/>
        </p:nvSpPr>
        <p:spPr>
          <a:xfrm>
            <a:off x="1036577" y="71286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dirty="0"/>
              <a:t>Module 2 – NCEA Changes</a:t>
            </a:r>
            <a:endParaRPr lang="en-US" sz="1800" dirty="0">
              <a:ea typeface="Calibri" charset="0"/>
              <a:cs typeface="Calibri" charset="0"/>
            </a:endParaRPr>
          </a:p>
        </p:txBody>
      </p:sp>
      <p:sp>
        <p:nvSpPr>
          <p:cNvPr id="10" name="Title 1">
            <a:extLst>
              <a:ext uri="{FF2B5EF4-FFF2-40B4-BE49-F238E27FC236}">
                <a16:creationId xmlns:a16="http://schemas.microsoft.com/office/drawing/2014/main" id="{AB9F8A1F-8530-4FFD-BABC-DE659F393F6F}"/>
              </a:ext>
            </a:extLst>
          </p:cNvPr>
          <p:cNvSpPr txBox="1">
            <a:spLocks/>
          </p:cNvSpPr>
          <p:nvPr/>
        </p:nvSpPr>
        <p:spPr>
          <a:xfrm>
            <a:off x="979510" y="73199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a:t>Module 3 – Review of Achievement Standards</a:t>
            </a:r>
            <a:endParaRPr lang="en-US" sz="1800" dirty="0">
              <a:ea typeface="Calibri" charset="0"/>
              <a:cs typeface="Calibri" charset="0"/>
            </a:endParaRPr>
          </a:p>
        </p:txBody>
      </p:sp>
      <p:sp>
        <p:nvSpPr>
          <p:cNvPr id="8" name="Rectangle 7">
            <a:extLst>
              <a:ext uri="{FF2B5EF4-FFF2-40B4-BE49-F238E27FC236}">
                <a16:creationId xmlns:a16="http://schemas.microsoft.com/office/drawing/2014/main" id="{D6193F99-6598-4A80-B739-89A90A6C3341}"/>
              </a:ext>
            </a:extLst>
          </p:cNvPr>
          <p:cNvSpPr/>
          <p:nvPr/>
        </p:nvSpPr>
        <p:spPr>
          <a:xfrm>
            <a:off x="871962" y="712866"/>
            <a:ext cx="10744286" cy="460941"/>
          </a:xfrm>
          <a:prstGeom prst="rect">
            <a:avLst/>
          </a:prstGeom>
          <a:solidFill>
            <a:srgbClr val="FFDBA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a:extLst>
              <a:ext uri="{FF2B5EF4-FFF2-40B4-BE49-F238E27FC236}">
                <a16:creationId xmlns:a16="http://schemas.microsoft.com/office/drawing/2014/main" id="{5A99D6B7-F48A-4DD9-BA51-49640766DBE8}"/>
              </a:ext>
            </a:extLst>
          </p:cNvPr>
          <p:cNvSpPr txBox="1">
            <a:spLocks/>
          </p:cNvSpPr>
          <p:nvPr/>
        </p:nvSpPr>
        <p:spPr>
          <a:xfrm>
            <a:off x="989449" y="73199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dirty="0"/>
              <a:t>Module 4 – Literacy, Numeracy, Accessibility &amp; Pathways</a:t>
            </a:r>
            <a:endParaRPr lang="en-US" sz="1800" dirty="0">
              <a:ea typeface="Calibri" charset="0"/>
              <a:cs typeface="Calibri" charset="0"/>
            </a:endParaRPr>
          </a:p>
        </p:txBody>
      </p:sp>
      <p:graphicFrame>
        <p:nvGraphicFramePr>
          <p:cNvPr id="14" name="Table 4">
            <a:extLst>
              <a:ext uri="{FF2B5EF4-FFF2-40B4-BE49-F238E27FC236}">
                <a16:creationId xmlns:a16="http://schemas.microsoft.com/office/drawing/2014/main" id="{6A1CC4CC-DA7C-47E7-BBA1-31C322004B70}"/>
              </a:ext>
            </a:extLst>
          </p:cNvPr>
          <p:cNvGraphicFramePr>
            <a:graphicFrameLocks noGrp="1"/>
          </p:cNvGraphicFramePr>
          <p:nvPr>
            <p:extLst>
              <p:ext uri="{D42A27DB-BD31-4B8C-83A1-F6EECF244321}">
                <p14:modId xmlns:p14="http://schemas.microsoft.com/office/powerpoint/2010/main" val="2880391595"/>
              </p:ext>
            </p:extLst>
          </p:nvPr>
        </p:nvGraphicFramePr>
        <p:xfrm>
          <a:off x="791160" y="1494843"/>
          <a:ext cx="10905890" cy="4380520"/>
        </p:xfrm>
        <a:graphic>
          <a:graphicData uri="http://schemas.openxmlformats.org/drawingml/2006/table">
            <a:tbl>
              <a:tblPr firstRow="1" bandRow="1">
                <a:tableStyleId>{5C22544A-7EE6-4342-B048-85BDC9FD1C3A}</a:tableStyleId>
              </a:tblPr>
              <a:tblGrid>
                <a:gridCol w="1576371">
                  <a:extLst>
                    <a:ext uri="{9D8B030D-6E8A-4147-A177-3AD203B41FA5}">
                      <a16:colId xmlns:a16="http://schemas.microsoft.com/office/drawing/2014/main" val="1608349562"/>
                    </a:ext>
                  </a:extLst>
                </a:gridCol>
                <a:gridCol w="971006">
                  <a:extLst>
                    <a:ext uri="{9D8B030D-6E8A-4147-A177-3AD203B41FA5}">
                      <a16:colId xmlns:a16="http://schemas.microsoft.com/office/drawing/2014/main" val="3534093988"/>
                    </a:ext>
                  </a:extLst>
                </a:gridCol>
                <a:gridCol w="4311141">
                  <a:extLst>
                    <a:ext uri="{9D8B030D-6E8A-4147-A177-3AD203B41FA5}">
                      <a16:colId xmlns:a16="http://schemas.microsoft.com/office/drawing/2014/main" val="684006269"/>
                    </a:ext>
                  </a:extLst>
                </a:gridCol>
                <a:gridCol w="2345443">
                  <a:extLst>
                    <a:ext uri="{9D8B030D-6E8A-4147-A177-3AD203B41FA5}">
                      <a16:colId xmlns:a16="http://schemas.microsoft.com/office/drawing/2014/main" val="1765882689"/>
                    </a:ext>
                  </a:extLst>
                </a:gridCol>
                <a:gridCol w="1701929">
                  <a:extLst>
                    <a:ext uri="{9D8B030D-6E8A-4147-A177-3AD203B41FA5}">
                      <a16:colId xmlns:a16="http://schemas.microsoft.com/office/drawing/2014/main" val="2744895189"/>
                    </a:ext>
                  </a:extLst>
                </a:gridCol>
              </a:tblGrid>
              <a:tr h="467564">
                <a:tc>
                  <a:txBody>
                    <a:bodyPr/>
                    <a:lstStyle/>
                    <a:p>
                      <a:r>
                        <a:rPr lang="en-NZ" sz="1400" dirty="0">
                          <a:solidFill>
                            <a:schemeClr val="tx1"/>
                          </a:solidFill>
                        </a:rPr>
                        <a:t>Module Stage</a:t>
                      </a:r>
                      <a:endParaRPr lang="en-US" sz="1400" dirty="0">
                        <a:solidFill>
                          <a:schemeClr val="tx1"/>
                        </a:solidFill>
                      </a:endParaRPr>
                    </a:p>
                  </a:txBody>
                  <a:tcPr>
                    <a:solidFill>
                      <a:srgbClr val="FFDBA9"/>
                    </a:solidFill>
                  </a:tcPr>
                </a:tc>
                <a:tc>
                  <a:txBody>
                    <a:bodyPr/>
                    <a:lstStyle/>
                    <a:p>
                      <a:r>
                        <a:rPr lang="en-NZ" sz="1400" dirty="0">
                          <a:solidFill>
                            <a:schemeClr val="tx1"/>
                          </a:solidFill>
                        </a:rPr>
                        <a:t>Time</a:t>
                      </a:r>
                      <a:endParaRPr lang="en-US" sz="1400" dirty="0">
                        <a:solidFill>
                          <a:schemeClr val="tx1"/>
                        </a:solidFill>
                      </a:endParaRPr>
                    </a:p>
                  </a:txBody>
                  <a:tcPr>
                    <a:solidFill>
                      <a:srgbClr val="FFDBA9"/>
                    </a:solidFill>
                  </a:tcPr>
                </a:tc>
                <a:tc>
                  <a:txBody>
                    <a:bodyPr/>
                    <a:lstStyle/>
                    <a:p>
                      <a:r>
                        <a:rPr lang="en-NZ" sz="1400" dirty="0">
                          <a:solidFill>
                            <a:schemeClr val="tx1"/>
                          </a:solidFill>
                        </a:rPr>
                        <a:t>Content</a:t>
                      </a:r>
                      <a:endParaRPr lang="en-US" sz="1400" dirty="0">
                        <a:solidFill>
                          <a:schemeClr val="tx1"/>
                        </a:solidFill>
                      </a:endParaRPr>
                    </a:p>
                  </a:txBody>
                  <a:tcPr>
                    <a:solidFill>
                      <a:srgbClr val="FFDBA9"/>
                    </a:solidFill>
                  </a:tcPr>
                </a:tc>
                <a:tc>
                  <a:txBody>
                    <a:bodyPr/>
                    <a:lstStyle/>
                    <a:p>
                      <a:r>
                        <a:rPr lang="en-NZ" sz="1400" dirty="0">
                          <a:solidFill>
                            <a:schemeClr val="tx1"/>
                          </a:solidFill>
                        </a:rPr>
                        <a:t>Method of Delivery</a:t>
                      </a:r>
                      <a:endParaRPr lang="en-US" sz="1400" dirty="0">
                        <a:solidFill>
                          <a:schemeClr val="tx1"/>
                        </a:solidFill>
                      </a:endParaRPr>
                    </a:p>
                  </a:txBody>
                  <a:tcPr>
                    <a:solidFill>
                      <a:srgbClr val="FFDBA9"/>
                    </a:solidFill>
                  </a:tcPr>
                </a:tc>
                <a:tc>
                  <a:txBody>
                    <a:bodyPr/>
                    <a:lstStyle/>
                    <a:p>
                      <a:r>
                        <a:rPr lang="en-NZ" sz="1400" dirty="0">
                          <a:solidFill>
                            <a:schemeClr val="tx1"/>
                          </a:solidFill>
                        </a:rPr>
                        <a:t>Tools/Resources</a:t>
                      </a:r>
                      <a:endParaRPr lang="en-US" sz="1400" dirty="0">
                        <a:solidFill>
                          <a:schemeClr val="tx1"/>
                        </a:solidFill>
                      </a:endParaRPr>
                    </a:p>
                  </a:txBody>
                  <a:tcPr>
                    <a:solidFill>
                      <a:srgbClr val="FFDBA9"/>
                    </a:solidFill>
                  </a:tcPr>
                </a:tc>
                <a:extLst>
                  <a:ext uri="{0D108BD9-81ED-4DB2-BD59-A6C34878D82A}">
                    <a16:rowId xmlns:a16="http://schemas.microsoft.com/office/drawing/2014/main" val="1412921066"/>
                  </a:ext>
                </a:extLst>
              </a:tr>
              <a:tr h="1044015">
                <a:tc>
                  <a:txBody>
                    <a:bodyPr/>
                    <a:lstStyle/>
                    <a:p>
                      <a:r>
                        <a:rPr lang="en-NZ" sz="1100" dirty="0"/>
                        <a:t>Introduction and setting the scene</a:t>
                      </a:r>
                      <a:endParaRPr lang="en-US" sz="1100" dirty="0"/>
                    </a:p>
                  </a:txBody>
                  <a:tcPr>
                    <a:solidFill>
                      <a:schemeClr val="bg1">
                        <a:lumMod val="95000"/>
                      </a:schemeClr>
                    </a:solidFill>
                  </a:tcPr>
                </a:tc>
                <a:tc>
                  <a:txBody>
                    <a:bodyPr/>
                    <a:lstStyle/>
                    <a:p>
                      <a:r>
                        <a:rPr lang="en-NZ" sz="1100" dirty="0"/>
                        <a:t>7</a:t>
                      </a:r>
                      <a:r>
                        <a:rPr lang="en-NZ" sz="1100" baseline="0" dirty="0"/>
                        <a:t> mins</a:t>
                      </a:r>
                      <a:endParaRPr lang="en-US" sz="1100" dirty="0"/>
                    </a:p>
                  </a:txBody>
                  <a:tcPr>
                    <a:solidFill>
                      <a:schemeClr val="bg1">
                        <a:lumMod val="95000"/>
                      </a:schemeClr>
                    </a:solidFill>
                  </a:tcPr>
                </a:tc>
                <a:tc>
                  <a:txBody>
                    <a:bodyPr/>
                    <a:lstStyle/>
                    <a:p>
                      <a:r>
                        <a:rPr lang="en-US" sz="1100" dirty="0"/>
                        <a:t>Introducing the NCEA journey with</a:t>
                      </a:r>
                      <a:r>
                        <a:rPr lang="en-US" sz="1100" baseline="0" dirty="0"/>
                        <a:t> respect to literacy and numeracy, accessibility, and pathways</a:t>
                      </a:r>
                      <a:endParaRPr lang="en-US" sz="1100" dirty="0"/>
                    </a:p>
                  </a:txBody>
                  <a:tcPr>
                    <a:solidFill>
                      <a:schemeClr val="bg1">
                        <a:lumMod val="95000"/>
                      </a:schemeClr>
                    </a:solidFill>
                  </a:tcPr>
                </a:tc>
                <a:tc>
                  <a:txBody>
                    <a:bodyPr/>
                    <a:lstStyle/>
                    <a:p>
                      <a:r>
                        <a:rPr lang="en-US" sz="1100" dirty="0"/>
                        <a:t>LMS Module, Video and voiceover</a:t>
                      </a:r>
                      <a:endParaRPr lang="en-US" sz="1100" baseline="0" dirty="0"/>
                    </a:p>
                  </a:txBody>
                  <a:tcPr>
                    <a:solidFill>
                      <a:schemeClr val="bg1">
                        <a:lumMod val="95000"/>
                      </a:schemeClr>
                    </a:solidFill>
                  </a:tcPr>
                </a:tc>
                <a:tc>
                  <a:txBody>
                    <a:bodyPr/>
                    <a:lstStyle/>
                    <a:p>
                      <a:r>
                        <a:rPr lang="en-NZ" sz="1100" dirty="0"/>
                        <a:t>PowerPoint and voiceover</a:t>
                      </a:r>
                      <a:r>
                        <a:rPr lang="en-NZ" sz="1100" baseline="0" dirty="0"/>
                        <a:t> script</a:t>
                      </a:r>
                      <a:endParaRPr lang="en-US" sz="1100" dirty="0"/>
                    </a:p>
                  </a:txBody>
                  <a:tcPr>
                    <a:solidFill>
                      <a:schemeClr val="bg1">
                        <a:lumMod val="95000"/>
                      </a:schemeClr>
                    </a:solidFill>
                  </a:tcPr>
                </a:tc>
                <a:extLst>
                  <a:ext uri="{0D108BD9-81ED-4DB2-BD59-A6C34878D82A}">
                    <a16:rowId xmlns:a16="http://schemas.microsoft.com/office/drawing/2014/main" val="2524680011"/>
                  </a:ext>
                </a:extLst>
              </a:tr>
              <a:tr h="1066304">
                <a:tc>
                  <a:txBody>
                    <a:bodyPr/>
                    <a:lstStyle/>
                    <a:p>
                      <a:r>
                        <a:rPr lang="en-NZ" sz="1100" dirty="0"/>
                        <a:t>Learning 1: </a:t>
                      </a:r>
                    </a:p>
                    <a:p>
                      <a:r>
                        <a:rPr lang="en-NZ" sz="1100" dirty="0"/>
                        <a:t>Literacy and Numeracy (combined 25 mins)</a:t>
                      </a:r>
                    </a:p>
                    <a:p>
                      <a:endParaRPr lang="en-NZ" sz="1100" dirty="0"/>
                    </a:p>
                    <a:p>
                      <a:r>
                        <a:rPr lang="en-NZ" sz="1100" dirty="0"/>
                        <a:t>Vision</a:t>
                      </a:r>
                      <a:endParaRPr lang="en-US" sz="1100" dirty="0"/>
                    </a:p>
                  </a:txBody>
                  <a:tcPr>
                    <a:solidFill>
                      <a:srgbClr val="FFDBA9"/>
                    </a:solidFill>
                  </a:tcPr>
                </a:tc>
                <a:tc>
                  <a:txBody>
                    <a:bodyPr/>
                    <a:lstStyle/>
                    <a:p>
                      <a:r>
                        <a:rPr lang="en-NZ" sz="1100" dirty="0"/>
                        <a:t>5</a:t>
                      </a:r>
                      <a:r>
                        <a:rPr lang="en-NZ" sz="1100" baseline="0" dirty="0"/>
                        <a:t> mins</a:t>
                      </a:r>
                      <a:endParaRPr lang="en-US" sz="1100" dirty="0"/>
                    </a:p>
                  </a:txBody>
                  <a:tcPr>
                    <a:solidFill>
                      <a:srgbClr val="FFDBA9"/>
                    </a:solidFill>
                  </a:tcPr>
                </a:tc>
                <a:tc>
                  <a:txBody>
                    <a:bodyPr/>
                    <a:lstStyle/>
                    <a:p>
                      <a:r>
                        <a:rPr lang="en-NZ" sz="1100" dirty="0"/>
                        <a:t>Literacy</a:t>
                      </a:r>
                      <a:r>
                        <a:rPr lang="en-NZ" sz="1100" baseline="0" dirty="0"/>
                        <a:t> and numeracy embedded across the curriculum and supported throughout the pathway so that students have the foundational knowledge needed to succeed in learning, life, and work. </a:t>
                      </a:r>
                      <a:endParaRPr lang="en-US" sz="1100" dirty="0"/>
                    </a:p>
                  </a:txBody>
                  <a:tcPr>
                    <a:solidFill>
                      <a:srgbClr val="FFDBA9"/>
                    </a:solidFill>
                  </a:tcPr>
                </a:tc>
                <a:tc>
                  <a:txBody>
                    <a:bodyPr/>
                    <a:lstStyle/>
                    <a:p>
                      <a:r>
                        <a:rPr lang="en-US" sz="1100" dirty="0"/>
                        <a:t>LMS Module, Video and voiceover</a:t>
                      </a:r>
                      <a:endParaRPr lang="en-US" sz="1100" baseline="0" dirty="0"/>
                    </a:p>
                  </a:txBody>
                  <a:tcPr>
                    <a:solidFill>
                      <a:srgbClr val="FFDBA9"/>
                    </a:solidFill>
                  </a:tcPr>
                </a:tc>
                <a:tc>
                  <a:txBody>
                    <a:bodyPr/>
                    <a:lstStyle/>
                    <a:p>
                      <a:r>
                        <a:rPr lang="en-NZ" sz="1100" dirty="0"/>
                        <a:t>Slides,</a:t>
                      </a:r>
                      <a:r>
                        <a:rPr lang="en-NZ" sz="1100" baseline="0" dirty="0"/>
                        <a:t> voiceover script</a:t>
                      </a:r>
                      <a:endParaRPr lang="en-US" sz="1100" dirty="0"/>
                    </a:p>
                  </a:txBody>
                  <a:tcPr>
                    <a:solidFill>
                      <a:srgbClr val="FFDBA9"/>
                    </a:solidFill>
                  </a:tcPr>
                </a:tc>
                <a:extLst>
                  <a:ext uri="{0D108BD9-81ED-4DB2-BD59-A6C34878D82A}">
                    <a16:rowId xmlns:a16="http://schemas.microsoft.com/office/drawing/2014/main" val="2001031655"/>
                  </a:ext>
                </a:extLst>
              </a:tr>
              <a:tr h="842021">
                <a:tc>
                  <a:txBody>
                    <a:bodyPr/>
                    <a:lstStyle/>
                    <a:p>
                      <a:r>
                        <a:rPr lang="en-NZ" sz="1100" dirty="0"/>
                        <a:t>What</a:t>
                      </a:r>
                      <a:r>
                        <a:rPr lang="en-NZ" sz="1100" baseline="0" dirty="0"/>
                        <a:t> we are doing</a:t>
                      </a:r>
                      <a:endParaRPr lang="en-US" sz="1100" dirty="0"/>
                    </a:p>
                  </a:txBody>
                  <a:tcPr>
                    <a:solidFill>
                      <a:schemeClr val="bg1">
                        <a:lumMod val="95000"/>
                      </a:schemeClr>
                    </a:solidFill>
                  </a:tcPr>
                </a:tc>
                <a:tc>
                  <a:txBody>
                    <a:bodyPr/>
                    <a:lstStyle/>
                    <a:p>
                      <a:r>
                        <a:rPr lang="en-US" sz="1100" dirty="0"/>
                        <a:t>10 mins</a:t>
                      </a:r>
                    </a:p>
                  </a:txBody>
                  <a:tcPr>
                    <a:solidFill>
                      <a:schemeClr val="bg1">
                        <a:lumMod val="95000"/>
                      </a:schemeClr>
                    </a:solidFill>
                  </a:tcPr>
                </a:tc>
                <a:tc>
                  <a:txBody>
                    <a:bodyPr/>
                    <a:lstStyle/>
                    <a:p>
                      <a:pPr marL="171450" indent="-171450">
                        <a:buFontTx/>
                        <a:buChar char="-"/>
                      </a:pPr>
                      <a:r>
                        <a:rPr lang="en-US" sz="1100" dirty="0"/>
                        <a:t>Components of the Change </a:t>
                      </a:r>
                      <a:r>
                        <a:rPr lang="en-US" sz="1100" dirty="0" err="1"/>
                        <a:t>Programme</a:t>
                      </a:r>
                      <a:endParaRPr lang="en-US" sz="1100" dirty="0"/>
                    </a:p>
                    <a:p>
                      <a:pPr marL="171450" indent="-171450">
                        <a:buFontTx/>
                        <a:buChar char="-"/>
                      </a:pPr>
                      <a:r>
                        <a:rPr lang="en-US" sz="1100" dirty="0"/>
                        <a:t>How we are developing standards</a:t>
                      </a:r>
                    </a:p>
                    <a:p>
                      <a:pPr marL="171450" indent="-171450">
                        <a:buFontTx/>
                        <a:buChar char="-"/>
                      </a:pPr>
                      <a:r>
                        <a:rPr lang="en-US" sz="1100" dirty="0"/>
                        <a:t>How we are approaching</a:t>
                      </a:r>
                      <a:r>
                        <a:rPr lang="en-US" sz="1100" baseline="0" dirty="0"/>
                        <a:t> change and implementation (co-</a:t>
                      </a:r>
                      <a:r>
                        <a:rPr lang="en-US" sz="1100" baseline="0" dirty="0" err="1"/>
                        <a:t>req</a:t>
                      </a:r>
                      <a:r>
                        <a:rPr lang="en-US" sz="1100" baseline="0" dirty="0"/>
                        <a:t> action plan)</a:t>
                      </a:r>
                      <a:endParaRPr lang="en-US" sz="1100" dirty="0"/>
                    </a:p>
                  </a:txBody>
                  <a:tcPr>
                    <a:solidFill>
                      <a:schemeClr val="bg1">
                        <a:lumMod val="95000"/>
                      </a:schemeClr>
                    </a:solidFill>
                  </a:tcPr>
                </a:tc>
                <a:tc>
                  <a:txBody>
                    <a:bodyPr/>
                    <a:lstStyle/>
                    <a:p>
                      <a:r>
                        <a:rPr lang="en-US" sz="1100" dirty="0"/>
                        <a:t>LMS Module, Video and voiceover</a:t>
                      </a:r>
                      <a:endParaRPr lang="en-US" sz="1100" baseline="0" dirty="0"/>
                    </a:p>
                  </a:txBody>
                  <a:tcPr>
                    <a:solidFill>
                      <a:schemeClr val="bg1">
                        <a:lumMod val="95000"/>
                      </a:schemeClr>
                    </a:solidFill>
                  </a:tcPr>
                </a:tc>
                <a:tc>
                  <a:txBody>
                    <a:bodyPr/>
                    <a:lstStyle/>
                    <a:p>
                      <a:r>
                        <a:rPr lang="en-NZ" sz="1100" dirty="0"/>
                        <a:t>Slides,</a:t>
                      </a:r>
                      <a:r>
                        <a:rPr lang="en-NZ" sz="1100" baseline="0" dirty="0"/>
                        <a:t> voiceover script</a:t>
                      </a:r>
                      <a:endParaRPr lang="en-US" sz="1100" dirty="0"/>
                    </a:p>
                  </a:txBody>
                  <a:tcPr>
                    <a:solidFill>
                      <a:schemeClr val="bg1">
                        <a:lumMod val="95000"/>
                      </a:schemeClr>
                    </a:solidFill>
                  </a:tcPr>
                </a:tc>
                <a:extLst>
                  <a:ext uri="{0D108BD9-81ED-4DB2-BD59-A6C34878D82A}">
                    <a16:rowId xmlns:a16="http://schemas.microsoft.com/office/drawing/2014/main" val="3282304700"/>
                  </a:ext>
                </a:extLst>
              </a:tr>
              <a:tr h="492296">
                <a:tc>
                  <a:txBody>
                    <a:bodyPr/>
                    <a:lstStyle/>
                    <a:p>
                      <a:r>
                        <a:rPr lang="en-US" sz="1100" dirty="0"/>
                        <a:t>What this means</a:t>
                      </a:r>
                      <a:r>
                        <a:rPr lang="en-US" sz="1100" baseline="0" dirty="0"/>
                        <a:t> for you</a:t>
                      </a:r>
                      <a:endParaRPr lang="en-US" sz="1100" dirty="0"/>
                    </a:p>
                  </a:txBody>
                  <a:tcPr>
                    <a:solidFill>
                      <a:srgbClr val="FFDBA9"/>
                    </a:solidFill>
                  </a:tcPr>
                </a:tc>
                <a:tc>
                  <a:txBody>
                    <a:bodyPr/>
                    <a:lstStyle/>
                    <a:p>
                      <a:r>
                        <a:rPr lang="en-US" sz="1100" dirty="0"/>
                        <a:t>7 mins</a:t>
                      </a:r>
                    </a:p>
                  </a:txBody>
                  <a:tcPr>
                    <a:solidFill>
                      <a:srgbClr val="FFDBA9"/>
                    </a:solidFill>
                  </a:tcPr>
                </a:tc>
                <a:tc>
                  <a:txBody>
                    <a:bodyPr/>
                    <a:lstStyle/>
                    <a:p>
                      <a:pPr marL="171450" indent="-171450">
                        <a:buFontTx/>
                        <a:buChar char="-"/>
                      </a:pPr>
                      <a:r>
                        <a:rPr lang="en-US" sz="1100" baseline="0" dirty="0"/>
                        <a:t>Overview of Curriculum tools </a:t>
                      </a:r>
                    </a:p>
                    <a:p>
                      <a:pPr marL="171450" indent="-171450">
                        <a:buFontTx/>
                        <a:buChar char="-"/>
                      </a:pPr>
                      <a:r>
                        <a:rPr lang="en-US" sz="1100" baseline="0" dirty="0"/>
                        <a:t>How to support progress </a:t>
                      </a:r>
                    </a:p>
                  </a:txBody>
                  <a:tcPr>
                    <a:solidFill>
                      <a:srgbClr val="FFDB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LMS Module, Video and voiceover,</a:t>
                      </a:r>
                      <a:r>
                        <a:rPr lang="en-US" sz="1100" baseline="0" dirty="0"/>
                        <a:t> then b</a:t>
                      </a:r>
                      <a:r>
                        <a:rPr lang="en-US" sz="1100" dirty="0"/>
                        <a:t>reak into small</a:t>
                      </a:r>
                      <a:r>
                        <a:rPr lang="en-US" sz="1100" baseline="0" dirty="0"/>
                        <a:t> groups and discuss how the system shift envisaged could be actioned in your school. </a:t>
                      </a:r>
                      <a:endParaRPr lang="en-US" sz="1100" dirty="0"/>
                    </a:p>
                  </a:txBody>
                  <a:tcPr>
                    <a:solidFill>
                      <a:srgbClr val="FFDBA9"/>
                    </a:solidFill>
                  </a:tcPr>
                </a:tc>
                <a:tc>
                  <a:txBody>
                    <a:bodyPr/>
                    <a:lstStyle/>
                    <a:p>
                      <a:r>
                        <a:rPr lang="en-US" sz="1100" dirty="0"/>
                        <a:t>Slide, voiceover</a:t>
                      </a:r>
                      <a:r>
                        <a:rPr lang="en-US" sz="1100" baseline="0" dirty="0"/>
                        <a:t> script, r</a:t>
                      </a:r>
                      <a:r>
                        <a:rPr lang="en-US" sz="1100" dirty="0"/>
                        <a:t>eflection</a:t>
                      </a:r>
                      <a:r>
                        <a:rPr lang="en-US" sz="1100" baseline="0" dirty="0"/>
                        <a:t> questions</a:t>
                      </a:r>
                      <a:endParaRPr lang="en-US" sz="1100" dirty="0"/>
                    </a:p>
                  </a:txBody>
                  <a:tcPr>
                    <a:solidFill>
                      <a:srgbClr val="FFDBA9"/>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010834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1734" y="734942"/>
            <a:ext cx="10312066" cy="460941"/>
          </a:xfrm>
        </p:spPr>
        <p:txBody>
          <a:bodyPr>
            <a:normAutofit/>
          </a:bodyPr>
          <a:lstStyle/>
          <a:p>
            <a:r>
              <a:rPr lang="en-US" sz="2000" dirty="0">
                <a:solidFill>
                  <a:sysClr val="windowText" lastClr="000000"/>
                </a:solidFill>
              </a:rPr>
              <a:t>Module 1 – Welcome &amp; Introduction</a:t>
            </a:r>
            <a:endParaRPr lang="en-US" sz="2000" dirty="0">
              <a:solidFill>
                <a:sysClr val="windowText" lastClr="000000"/>
              </a:solidFill>
              <a:ea typeface="Calibri" charset="0"/>
              <a:cs typeface="Calibri" charset="0"/>
            </a:endParaRPr>
          </a:p>
        </p:txBody>
      </p:sp>
      <p:pic>
        <p:nvPicPr>
          <p:cNvPr id="11" name="Picture 10">
            <a:extLst>
              <a:ext uri="{FF2B5EF4-FFF2-40B4-BE49-F238E27FC236}">
                <a16:creationId xmlns:a16="http://schemas.microsoft.com/office/drawing/2014/main" id="{F5A7274B-76EA-40EA-A6DC-C2E18E9181D7}"/>
              </a:ext>
            </a:extLst>
          </p:cNvPr>
          <p:cNvPicPr>
            <a:picLocks noChangeAspect="1"/>
          </p:cNvPicPr>
          <p:nvPr/>
        </p:nvPicPr>
        <p:blipFill>
          <a:blip r:embed="rId2"/>
          <a:stretch>
            <a:fillRect/>
          </a:stretch>
        </p:blipFill>
        <p:spPr>
          <a:xfrm>
            <a:off x="172823" y="96706"/>
            <a:ext cx="1517505" cy="596282"/>
          </a:xfrm>
          <a:prstGeom prst="rect">
            <a:avLst/>
          </a:prstGeom>
        </p:spPr>
      </p:pic>
      <p:sp>
        <p:nvSpPr>
          <p:cNvPr id="7" name="Title 1">
            <a:extLst>
              <a:ext uri="{FF2B5EF4-FFF2-40B4-BE49-F238E27FC236}">
                <a16:creationId xmlns:a16="http://schemas.microsoft.com/office/drawing/2014/main" id="{1C9D0EFF-B104-4F13-8EFD-6B2CB8FC1DE2}"/>
              </a:ext>
            </a:extLst>
          </p:cNvPr>
          <p:cNvSpPr txBox="1">
            <a:spLocks/>
          </p:cNvSpPr>
          <p:nvPr/>
        </p:nvSpPr>
        <p:spPr>
          <a:xfrm>
            <a:off x="1036577" y="71286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dirty="0"/>
              <a:t>Module 2 – NCEA Changes</a:t>
            </a:r>
            <a:endParaRPr lang="en-US" sz="1800" dirty="0">
              <a:ea typeface="Calibri" charset="0"/>
              <a:cs typeface="Calibri" charset="0"/>
            </a:endParaRPr>
          </a:p>
        </p:txBody>
      </p:sp>
      <p:sp>
        <p:nvSpPr>
          <p:cNvPr id="10" name="Title 1">
            <a:extLst>
              <a:ext uri="{FF2B5EF4-FFF2-40B4-BE49-F238E27FC236}">
                <a16:creationId xmlns:a16="http://schemas.microsoft.com/office/drawing/2014/main" id="{AB9F8A1F-8530-4FFD-BABC-DE659F393F6F}"/>
              </a:ext>
            </a:extLst>
          </p:cNvPr>
          <p:cNvSpPr txBox="1">
            <a:spLocks/>
          </p:cNvSpPr>
          <p:nvPr/>
        </p:nvSpPr>
        <p:spPr>
          <a:xfrm>
            <a:off x="979510" y="73199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a:t>Module 3 – Review of Achievement Standards</a:t>
            </a:r>
            <a:endParaRPr lang="en-US" sz="1800" dirty="0">
              <a:ea typeface="Calibri" charset="0"/>
              <a:cs typeface="Calibri" charset="0"/>
            </a:endParaRPr>
          </a:p>
        </p:txBody>
      </p:sp>
      <p:sp>
        <p:nvSpPr>
          <p:cNvPr id="8" name="Rectangle 7">
            <a:extLst>
              <a:ext uri="{FF2B5EF4-FFF2-40B4-BE49-F238E27FC236}">
                <a16:creationId xmlns:a16="http://schemas.microsoft.com/office/drawing/2014/main" id="{D6193F99-6598-4A80-B739-89A90A6C3341}"/>
              </a:ext>
            </a:extLst>
          </p:cNvPr>
          <p:cNvSpPr/>
          <p:nvPr/>
        </p:nvSpPr>
        <p:spPr>
          <a:xfrm>
            <a:off x="871962" y="712866"/>
            <a:ext cx="10744286" cy="460941"/>
          </a:xfrm>
          <a:prstGeom prst="rect">
            <a:avLst/>
          </a:prstGeom>
          <a:solidFill>
            <a:srgbClr val="FFDBA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a:extLst>
              <a:ext uri="{FF2B5EF4-FFF2-40B4-BE49-F238E27FC236}">
                <a16:creationId xmlns:a16="http://schemas.microsoft.com/office/drawing/2014/main" id="{5A99D6B7-F48A-4DD9-BA51-49640766DBE8}"/>
              </a:ext>
            </a:extLst>
          </p:cNvPr>
          <p:cNvSpPr txBox="1">
            <a:spLocks/>
          </p:cNvSpPr>
          <p:nvPr/>
        </p:nvSpPr>
        <p:spPr>
          <a:xfrm>
            <a:off x="989449" y="73199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dirty="0"/>
              <a:t>Module 4 – Literacy, Numeracy, Accessibility &amp; Pathways</a:t>
            </a:r>
            <a:endParaRPr lang="en-US" sz="1800" dirty="0">
              <a:ea typeface="Calibri" charset="0"/>
              <a:cs typeface="Calibri" charset="0"/>
            </a:endParaRPr>
          </a:p>
        </p:txBody>
      </p:sp>
      <p:graphicFrame>
        <p:nvGraphicFramePr>
          <p:cNvPr id="9" name="Table 8">
            <a:extLst>
              <a:ext uri="{FF2B5EF4-FFF2-40B4-BE49-F238E27FC236}">
                <a16:creationId xmlns:a16="http://schemas.microsoft.com/office/drawing/2014/main" id="{35C6E6E5-6ED1-4DE4-8C96-941F50E1FB94}"/>
              </a:ext>
            </a:extLst>
          </p:cNvPr>
          <p:cNvGraphicFramePr>
            <a:graphicFrameLocks noGrp="1"/>
          </p:cNvGraphicFramePr>
          <p:nvPr>
            <p:extLst>
              <p:ext uri="{D42A27DB-BD31-4B8C-83A1-F6EECF244321}">
                <p14:modId xmlns:p14="http://schemas.microsoft.com/office/powerpoint/2010/main" val="713122661"/>
              </p:ext>
            </p:extLst>
          </p:nvPr>
        </p:nvGraphicFramePr>
        <p:xfrm>
          <a:off x="317103" y="1222006"/>
          <a:ext cx="11557793" cy="5578580"/>
        </p:xfrm>
        <a:graphic>
          <a:graphicData uri="http://schemas.openxmlformats.org/drawingml/2006/table">
            <a:tbl>
              <a:tblPr firstRow="1" bandRow="1">
                <a:tableStyleId>{5C22544A-7EE6-4342-B048-85BDC9FD1C3A}</a:tableStyleId>
              </a:tblPr>
              <a:tblGrid>
                <a:gridCol w="1871521">
                  <a:extLst>
                    <a:ext uri="{9D8B030D-6E8A-4147-A177-3AD203B41FA5}">
                      <a16:colId xmlns:a16="http://schemas.microsoft.com/office/drawing/2014/main" val="1608349562"/>
                    </a:ext>
                  </a:extLst>
                </a:gridCol>
                <a:gridCol w="551568">
                  <a:extLst>
                    <a:ext uri="{9D8B030D-6E8A-4147-A177-3AD203B41FA5}">
                      <a16:colId xmlns:a16="http://schemas.microsoft.com/office/drawing/2014/main" val="3534093988"/>
                    </a:ext>
                  </a:extLst>
                </a:gridCol>
                <a:gridCol w="5712707">
                  <a:extLst>
                    <a:ext uri="{9D8B030D-6E8A-4147-A177-3AD203B41FA5}">
                      <a16:colId xmlns:a16="http://schemas.microsoft.com/office/drawing/2014/main" val="684006269"/>
                    </a:ext>
                  </a:extLst>
                </a:gridCol>
                <a:gridCol w="1845426">
                  <a:extLst>
                    <a:ext uri="{9D8B030D-6E8A-4147-A177-3AD203B41FA5}">
                      <a16:colId xmlns:a16="http://schemas.microsoft.com/office/drawing/2014/main" val="1765882689"/>
                    </a:ext>
                  </a:extLst>
                </a:gridCol>
                <a:gridCol w="1576571">
                  <a:extLst>
                    <a:ext uri="{9D8B030D-6E8A-4147-A177-3AD203B41FA5}">
                      <a16:colId xmlns:a16="http://schemas.microsoft.com/office/drawing/2014/main" val="2744895189"/>
                    </a:ext>
                  </a:extLst>
                </a:gridCol>
              </a:tblGrid>
              <a:tr h="326528">
                <a:tc>
                  <a:txBody>
                    <a:bodyPr/>
                    <a:lstStyle/>
                    <a:p>
                      <a:r>
                        <a:rPr lang="en-NZ" sz="1100" dirty="0">
                          <a:solidFill>
                            <a:schemeClr val="tx1"/>
                          </a:solidFill>
                        </a:rPr>
                        <a:t>Module Stage</a:t>
                      </a:r>
                      <a:endParaRPr lang="en-US" sz="1100" dirty="0">
                        <a:solidFill>
                          <a:schemeClr val="tx1"/>
                        </a:solidFill>
                      </a:endParaRPr>
                    </a:p>
                  </a:txBody>
                  <a:tcPr>
                    <a:solidFill>
                      <a:srgbClr val="FFDBA9"/>
                    </a:solidFill>
                  </a:tcPr>
                </a:tc>
                <a:tc>
                  <a:txBody>
                    <a:bodyPr/>
                    <a:lstStyle/>
                    <a:p>
                      <a:r>
                        <a:rPr lang="en-NZ" sz="1100" dirty="0">
                          <a:solidFill>
                            <a:schemeClr val="tx1"/>
                          </a:solidFill>
                        </a:rPr>
                        <a:t>Time</a:t>
                      </a:r>
                      <a:endParaRPr lang="en-US" sz="1100" dirty="0">
                        <a:solidFill>
                          <a:schemeClr val="tx1"/>
                        </a:solidFill>
                      </a:endParaRPr>
                    </a:p>
                  </a:txBody>
                  <a:tcPr>
                    <a:solidFill>
                      <a:srgbClr val="FFDBA9"/>
                    </a:solidFill>
                  </a:tcPr>
                </a:tc>
                <a:tc>
                  <a:txBody>
                    <a:bodyPr/>
                    <a:lstStyle/>
                    <a:p>
                      <a:r>
                        <a:rPr lang="en-NZ" sz="1100" dirty="0">
                          <a:solidFill>
                            <a:schemeClr val="tx1"/>
                          </a:solidFill>
                        </a:rPr>
                        <a:t>Content</a:t>
                      </a:r>
                      <a:endParaRPr lang="en-US" sz="1100" dirty="0">
                        <a:solidFill>
                          <a:schemeClr val="tx1"/>
                        </a:solidFill>
                      </a:endParaRPr>
                    </a:p>
                  </a:txBody>
                  <a:tcPr>
                    <a:solidFill>
                      <a:srgbClr val="FFDBA9"/>
                    </a:solidFill>
                  </a:tcPr>
                </a:tc>
                <a:tc>
                  <a:txBody>
                    <a:bodyPr/>
                    <a:lstStyle/>
                    <a:p>
                      <a:r>
                        <a:rPr lang="en-NZ" sz="1100" dirty="0">
                          <a:solidFill>
                            <a:schemeClr val="tx1"/>
                          </a:solidFill>
                        </a:rPr>
                        <a:t>Method of Delivery</a:t>
                      </a:r>
                      <a:endParaRPr lang="en-US" sz="1100" dirty="0">
                        <a:solidFill>
                          <a:schemeClr val="tx1"/>
                        </a:solidFill>
                      </a:endParaRPr>
                    </a:p>
                  </a:txBody>
                  <a:tcPr>
                    <a:solidFill>
                      <a:srgbClr val="FFDBA9"/>
                    </a:solidFill>
                  </a:tcPr>
                </a:tc>
                <a:tc>
                  <a:txBody>
                    <a:bodyPr/>
                    <a:lstStyle/>
                    <a:p>
                      <a:r>
                        <a:rPr lang="en-NZ" sz="1100" dirty="0">
                          <a:solidFill>
                            <a:schemeClr val="tx1"/>
                          </a:solidFill>
                        </a:rPr>
                        <a:t>Tools/Resources</a:t>
                      </a:r>
                      <a:endParaRPr lang="en-US" sz="1100" dirty="0">
                        <a:solidFill>
                          <a:schemeClr val="tx1"/>
                        </a:solidFill>
                      </a:endParaRPr>
                    </a:p>
                  </a:txBody>
                  <a:tcPr>
                    <a:solidFill>
                      <a:srgbClr val="FFDBA9"/>
                    </a:solidFill>
                  </a:tcPr>
                </a:tc>
                <a:extLst>
                  <a:ext uri="{0D108BD9-81ED-4DB2-BD59-A6C34878D82A}">
                    <a16:rowId xmlns:a16="http://schemas.microsoft.com/office/drawing/2014/main" val="1412921066"/>
                  </a:ext>
                </a:extLst>
              </a:tr>
              <a:tr h="1071848">
                <a:tc>
                  <a:txBody>
                    <a:bodyPr/>
                    <a:lstStyle/>
                    <a:p>
                      <a:r>
                        <a:rPr lang="en-NZ" sz="1100" dirty="0"/>
                        <a:t>Learning 2: Accessibility</a:t>
                      </a:r>
                      <a:r>
                        <a:rPr lang="en-NZ" sz="1100" baseline="0" dirty="0"/>
                        <a:t> </a:t>
                      </a:r>
                    </a:p>
                    <a:p>
                      <a:endParaRPr lang="en-NZ" sz="1100" dirty="0"/>
                    </a:p>
                    <a:p>
                      <a:r>
                        <a:rPr lang="en-NZ" sz="1100" dirty="0"/>
                        <a:t>Vision</a:t>
                      </a:r>
                      <a:r>
                        <a:rPr lang="en-NZ" sz="1100" baseline="0" dirty="0"/>
                        <a:t> and what we are doing about it</a:t>
                      </a:r>
                      <a:endParaRPr lang="en-US" sz="1100" dirty="0"/>
                    </a:p>
                  </a:txBody>
                  <a:tcPr>
                    <a:solidFill>
                      <a:schemeClr val="bg1">
                        <a:lumMod val="95000"/>
                      </a:schemeClr>
                    </a:solidFill>
                  </a:tcPr>
                </a:tc>
                <a:tc>
                  <a:txBody>
                    <a:bodyPr/>
                    <a:lstStyle/>
                    <a:p>
                      <a:r>
                        <a:rPr lang="en-US" sz="1100" dirty="0"/>
                        <a:t>7</a:t>
                      </a:r>
                      <a:r>
                        <a:rPr lang="en-US" sz="1100" baseline="0" dirty="0"/>
                        <a:t> mins</a:t>
                      </a:r>
                      <a:endParaRPr lang="en-US" sz="1100" dirty="0"/>
                    </a:p>
                  </a:txBody>
                  <a:tcPr>
                    <a:solidFill>
                      <a:schemeClr val="bg1">
                        <a:lumMod val="95000"/>
                      </a:schemeClr>
                    </a:solidFill>
                  </a:tcPr>
                </a:tc>
                <a:tc>
                  <a:txBody>
                    <a:bodyPr/>
                    <a:lstStyle/>
                    <a:p>
                      <a:pPr marL="171450" indent="-171450">
                        <a:buFontTx/>
                        <a:buChar char="-"/>
                      </a:pPr>
                      <a:r>
                        <a:rPr lang="en-US" sz="1100" dirty="0"/>
                        <a:t>All the new standards to be accessible by design </a:t>
                      </a:r>
                    </a:p>
                    <a:p>
                      <a:pPr marL="171450" indent="-171450">
                        <a:buFontTx/>
                        <a:buChar char="-"/>
                      </a:pPr>
                      <a:r>
                        <a:rPr lang="en-US" sz="1100" dirty="0"/>
                        <a:t>Classroom teachers to have the knowledge and confidence to implement</a:t>
                      </a:r>
                      <a:r>
                        <a:rPr lang="en-US" sz="1100" baseline="0" dirty="0"/>
                        <a:t> them in an inclusive way</a:t>
                      </a:r>
                    </a:p>
                    <a:p>
                      <a:pPr marL="171450" indent="-171450">
                        <a:buFontTx/>
                        <a:buChar char="-"/>
                      </a:pPr>
                      <a:r>
                        <a:rPr lang="en-US" sz="1100" baseline="0" dirty="0"/>
                        <a:t>SAC updates</a:t>
                      </a:r>
                    </a:p>
                    <a:p>
                      <a:pPr marL="171450" indent="-171450">
                        <a:buFontTx/>
                        <a:buChar char="-"/>
                      </a:pPr>
                      <a:r>
                        <a:rPr lang="en-US" sz="1100" baseline="0" dirty="0"/>
                        <a:t>Process (feeding into RAS/Accessibility Panel)</a:t>
                      </a:r>
                    </a:p>
                    <a:p>
                      <a:pPr marL="171450" indent="-171450">
                        <a:buFontTx/>
                        <a:buChar char="-"/>
                      </a:pPr>
                      <a:r>
                        <a:rPr lang="en-US" sz="1100" baseline="0" dirty="0"/>
                        <a:t>Providing support to the sector on accessibility and inclusive design</a:t>
                      </a:r>
                      <a:endParaRPr lang="en-US" sz="1100" dirty="0"/>
                    </a:p>
                  </a:txBody>
                  <a:tcPr>
                    <a:solidFill>
                      <a:schemeClr val="bg1">
                        <a:lumMod val="95000"/>
                      </a:schemeClr>
                    </a:solidFill>
                  </a:tcPr>
                </a:tc>
                <a:tc>
                  <a:txBody>
                    <a:bodyPr/>
                    <a:lstStyle/>
                    <a:p>
                      <a:r>
                        <a:rPr lang="en-US" sz="1100" dirty="0"/>
                        <a:t>Video</a:t>
                      </a:r>
                      <a:r>
                        <a:rPr lang="en-US" sz="1100" baseline="0" dirty="0"/>
                        <a:t>: </a:t>
                      </a:r>
                    </a:p>
                    <a:p>
                      <a:pPr marL="171450" indent="-171450">
                        <a:buFontTx/>
                        <a:buChar char="-"/>
                      </a:pPr>
                      <a:r>
                        <a:rPr lang="en-US" sz="1100" baseline="0" dirty="0"/>
                        <a:t>How disabled students currently access NCEA </a:t>
                      </a:r>
                    </a:p>
                    <a:p>
                      <a:pPr marL="171450" indent="-171450">
                        <a:buFontTx/>
                        <a:buChar char="-"/>
                      </a:pPr>
                      <a:r>
                        <a:rPr lang="en-US" sz="1100" baseline="0" dirty="0"/>
                        <a:t>What needs to change </a:t>
                      </a:r>
                    </a:p>
                    <a:p>
                      <a:pPr marL="171450" indent="-171450">
                        <a:buFontTx/>
                        <a:buChar char="-"/>
                      </a:pPr>
                      <a:r>
                        <a:rPr lang="en-US" sz="1100" baseline="0" dirty="0"/>
                        <a:t>Inclusive practice in the classroom</a:t>
                      </a:r>
                      <a:endParaRPr lang="en-US" sz="1100" dirty="0"/>
                    </a:p>
                  </a:txBody>
                  <a:tcPr>
                    <a:solidFill>
                      <a:schemeClr val="bg1">
                        <a:lumMod val="95000"/>
                      </a:schemeClr>
                    </a:solidFill>
                  </a:tcPr>
                </a:tc>
                <a:tc>
                  <a:txBody>
                    <a:bodyPr/>
                    <a:lstStyle/>
                    <a:p>
                      <a:r>
                        <a:rPr lang="en-US" sz="1100" dirty="0"/>
                        <a:t>Slides/PowerPoint</a:t>
                      </a:r>
                      <a:r>
                        <a:rPr lang="en-US" sz="1100" baseline="0" dirty="0"/>
                        <a:t> voiceover </a:t>
                      </a:r>
                    </a:p>
                    <a:p>
                      <a:endParaRPr lang="en-US" sz="1100" baseline="0" dirty="0"/>
                    </a:p>
                    <a:p>
                      <a:r>
                        <a:rPr lang="en-US" sz="1100" baseline="0" dirty="0"/>
                        <a:t>Make a video</a:t>
                      </a:r>
                      <a:endParaRPr lang="en-US" sz="1100" dirty="0"/>
                    </a:p>
                  </a:txBody>
                  <a:tcPr>
                    <a:solidFill>
                      <a:schemeClr val="bg1">
                        <a:lumMod val="95000"/>
                      </a:schemeClr>
                    </a:solidFill>
                  </a:tcPr>
                </a:tc>
                <a:extLst>
                  <a:ext uri="{0D108BD9-81ED-4DB2-BD59-A6C34878D82A}">
                    <a16:rowId xmlns:a16="http://schemas.microsoft.com/office/drawing/2014/main" val="2524680011"/>
                  </a:ext>
                </a:extLst>
              </a:tr>
              <a:tr h="1235603">
                <a:tc>
                  <a:txBody>
                    <a:bodyPr/>
                    <a:lstStyle/>
                    <a:p>
                      <a:r>
                        <a:rPr lang="en-NZ" sz="1100" dirty="0"/>
                        <a:t>What this means for you</a:t>
                      </a:r>
                      <a:endParaRPr lang="en-US" sz="1100" dirty="0"/>
                    </a:p>
                  </a:txBody>
                  <a:tcPr>
                    <a:solidFill>
                      <a:srgbClr val="FFDBA9"/>
                    </a:solidFill>
                  </a:tcPr>
                </a:tc>
                <a:tc>
                  <a:txBody>
                    <a:bodyPr/>
                    <a:lstStyle/>
                    <a:p>
                      <a:r>
                        <a:rPr lang="en-US" sz="1100" dirty="0"/>
                        <a:t>10 mins</a:t>
                      </a:r>
                    </a:p>
                  </a:txBody>
                  <a:tcPr>
                    <a:solidFill>
                      <a:srgbClr val="FFDBA9"/>
                    </a:solidFill>
                  </a:tcPr>
                </a:tc>
                <a:tc>
                  <a:txBody>
                    <a:bodyPr/>
                    <a:lstStyle/>
                    <a:p>
                      <a:pPr marL="171450" indent="-171450">
                        <a:buFontTx/>
                        <a:buChar char="-"/>
                      </a:pPr>
                      <a:r>
                        <a:rPr lang="en-US" sz="1100" dirty="0"/>
                        <a:t>Start thinking about how to build an inclusive</a:t>
                      </a:r>
                      <a:r>
                        <a:rPr lang="en-US" sz="1100" baseline="0" dirty="0"/>
                        <a:t> classroom</a:t>
                      </a:r>
                      <a:endParaRPr lang="en-US" sz="1100" dirty="0"/>
                    </a:p>
                    <a:p>
                      <a:pPr marL="171450" indent="-171450">
                        <a:buFontTx/>
                        <a:buChar char="-"/>
                      </a:pPr>
                      <a:endParaRPr lang="en-US" sz="1100" dirty="0"/>
                    </a:p>
                    <a:p>
                      <a:pPr marL="0" indent="0">
                        <a:buFontTx/>
                        <a:buNone/>
                      </a:pPr>
                      <a:r>
                        <a:rPr lang="en-US" sz="1100" dirty="0"/>
                        <a:t>Reflection</a:t>
                      </a:r>
                      <a:r>
                        <a:rPr lang="en-US" sz="1100" baseline="0" dirty="0"/>
                        <a:t> exercise: break into groups and discuss questions </a:t>
                      </a:r>
                    </a:p>
                    <a:p>
                      <a:pPr marL="171450" indent="-171450">
                        <a:buFontTx/>
                        <a:buChar char="-"/>
                      </a:pPr>
                      <a:r>
                        <a:rPr lang="en-US" sz="1100" baseline="0" dirty="0"/>
                        <a:t>What is my current practice?</a:t>
                      </a:r>
                    </a:p>
                    <a:p>
                      <a:pPr marL="171450" indent="-171450">
                        <a:buFontTx/>
                        <a:buChar char="-"/>
                      </a:pPr>
                      <a:r>
                        <a:rPr lang="en-US" sz="1100" baseline="0" dirty="0"/>
                        <a:t>Where the gaps?</a:t>
                      </a:r>
                    </a:p>
                    <a:p>
                      <a:pPr marL="171450" indent="-171450">
                        <a:buFontTx/>
                        <a:buChar char="-"/>
                      </a:pPr>
                      <a:r>
                        <a:rPr lang="en-US" sz="1100" baseline="0" dirty="0"/>
                        <a:t>What can I do to build capability?</a:t>
                      </a:r>
                    </a:p>
                    <a:p>
                      <a:pPr marL="0" indent="0">
                        <a:buFontTx/>
                        <a:buNone/>
                      </a:pPr>
                      <a:r>
                        <a:rPr lang="en-US" sz="1100" baseline="0" dirty="0"/>
                        <a:t>-   How can I apply the new standards in an accessible way?</a:t>
                      </a:r>
                    </a:p>
                  </a:txBody>
                  <a:tcPr>
                    <a:solidFill>
                      <a:srgbClr val="FFDBA9"/>
                    </a:solidFill>
                  </a:tcPr>
                </a:tc>
                <a:tc>
                  <a:txBody>
                    <a:bodyPr/>
                    <a:lstStyle/>
                    <a:p>
                      <a:r>
                        <a:rPr lang="en-US" sz="1100" dirty="0"/>
                        <a:t>Reflection</a:t>
                      </a:r>
                      <a:r>
                        <a:rPr lang="en-US" sz="1100" baseline="0" dirty="0"/>
                        <a:t> exercise</a:t>
                      </a:r>
                    </a:p>
                  </a:txBody>
                  <a:tcPr>
                    <a:solidFill>
                      <a:srgbClr val="FFDBA9"/>
                    </a:solidFill>
                  </a:tcPr>
                </a:tc>
                <a:tc>
                  <a:txBody>
                    <a:bodyPr/>
                    <a:lstStyle/>
                    <a:p>
                      <a:r>
                        <a:rPr lang="en-US" sz="1100" dirty="0"/>
                        <a:t>Slides, PowerPoint voiceover</a:t>
                      </a:r>
                    </a:p>
                    <a:p>
                      <a:r>
                        <a:rPr lang="en-US" sz="1100" dirty="0"/>
                        <a:t>Reflection</a:t>
                      </a:r>
                      <a:r>
                        <a:rPr lang="en-US" sz="1100" baseline="0" dirty="0"/>
                        <a:t> questions</a:t>
                      </a:r>
                      <a:endParaRPr lang="en-US" sz="1100" dirty="0"/>
                    </a:p>
                  </a:txBody>
                  <a:tcPr>
                    <a:solidFill>
                      <a:srgbClr val="FFDBA9"/>
                    </a:solidFill>
                  </a:tcPr>
                </a:tc>
                <a:extLst>
                  <a:ext uri="{0D108BD9-81ED-4DB2-BD59-A6C34878D82A}">
                    <a16:rowId xmlns:a16="http://schemas.microsoft.com/office/drawing/2014/main" val="3282304700"/>
                  </a:ext>
                </a:extLst>
              </a:tr>
              <a:tr h="416830">
                <a:tc>
                  <a:txBody>
                    <a:bodyPr/>
                    <a:lstStyle/>
                    <a:p>
                      <a:r>
                        <a:rPr lang="en-US" sz="1100" dirty="0"/>
                        <a:t>Learning 3: Pathways</a:t>
                      </a:r>
                    </a:p>
                  </a:txBody>
                  <a:tcPr>
                    <a:solidFill>
                      <a:schemeClr val="bg1">
                        <a:lumMod val="95000"/>
                      </a:schemeClr>
                    </a:solidFill>
                  </a:tcPr>
                </a:tc>
                <a:tc>
                  <a:txBody>
                    <a:bodyPr/>
                    <a:lstStyle/>
                    <a:p>
                      <a:r>
                        <a:rPr lang="en-US" sz="1100" dirty="0"/>
                        <a:t>5</a:t>
                      </a:r>
                    </a:p>
                  </a:txBody>
                  <a:tcPr>
                    <a:solidFill>
                      <a:schemeClr val="bg1">
                        <a:lumMod val="95000"/>
                      </a:schemeClr>
                    </a:solidFill>
                  </a:tcPr>
                </a:tc>
                <a:tc>
                  <a:txBody>
                    <a:bodyPr/>
                    <a:lstStyle/>
                    <a:p>
                      <a:pPr marL="171450" indent="-171450">
                        <a:buFontTx/>
                        <a:buChar char="-"/>
                      </a:pPr>
                      <a:r>
                        <a:rPr lang="en-US" sz="1100" dirty="0"/>
                        <a:t>Students to access clearer</a:t>
                      </a:r>
                      <a:r>
                        <a:rPr lang="en-US" sz="1100" baseline="0" dirty="0"/>
                        <a:t> and stronger </a:t>
                      </a:r>
                      <a:r>
                        <a:rPr lang="en-US" sz="1100" dirty="0"/>
                        <a:t>pathways through NCEA into further education and employment</a:t>
                      </a:r>
                    </a:p>
                  </a:txBody>
                  <a:tcPr>
                    <a:solidFill>
                      <a:schemeClr val="bg1">
                        <a:lumMod val="95000"/>
                      </a:schemeClr>
                    </a:solidFill>
                  </a:tcPr>
                </a:tc>
                <a:tc>
                  <a:txBody>
                    <a:bodyPr/>
                    <a:lstStyle/>
                    <a:p>
                      <a:endParaRPr lang="en-US" sz="1100" dirty="0"/>
                    </a:p>
                  </a:txBody>
                  <a:tcPr>
                    <a:solidFill>
                      <a:schemeClr val="bg1">
                        <a:lumMod val="95000"/>
                      </a:schemeClr>
                    </a:solidFill>
                  </a:tcPr>
                </a:tc>
                <a:tc>
                  <a:txBody>
                    <a:bodyPr/>
                    <a:lstStyle/>
                    <a:p>
                      <a:endParaRPr lang="en-US" sz="1100" dirty="0"/>
                    </a:p>
                  </a:txBody>
                  <a:tcPr>
                    <a:solidFill>
                      <a:schemeClr val="bg1">
                        <a:lumMod val="95000"/>
                      </a:schemeClr>
                    </a:solidFill>
                  </a:tcPr>
                </a:tc>
                <a:extLst>
                  <a:ext uri="{0D108BD9-81ED-4DB2-BD59-A6C34878D82A}">
                    <a16:rowId xmlns:a16="http://schemas.microsoft.com/office/drawing/2014/main" val="3830143145"/>
                  </a:ext>
                </a:extLst>
              </a:tr>
              <a:tr h="1071848">
                <a:tc>
                  <a:txBody>
                    <a:bodyPr/>
                    <a:lstStyle/>
                    <a:p>
                      <a:r>
                        <a:rPr lang="en-NZ" sz="1100" dirty="0"/>
                        <a:t>What</a:t>
                      </a:r>
                      <a:r>
                        <a:rPr lang="en-NZ" sz="1100" baseline="0" dirty="0"/>
                        <a:t> we are doing</a:t>
                      </a:r>
                      <a:endParaRPr lang="en-US" sz="1100" dirty="0"/>
                    </a:p>
                  </a:txBody>
                  <a:tcPr>
                    <a:solidFill>
                      <a:srgbClr val="FFDBA9"/>
                    </a:solidFill>
                  </a:tcPr>
                </a:tc>
                <a:tc>
                  <a:txBody>
                    <a:bodyPr/>
                    <a:lstStyle/>
                    <a:p>
                      <a:r>
                        <a:rPr lang="en-US" sz="1100" dirty="0"/>
                        <a:t>5</a:t>
                      </a:r>
                    </a:p>
                  </a:txBody>
                  <a:tcPr>
                    <a:solidFill>
                      <a:srgbClr val="FFDBA9"/>
                    </a:solidFill>
                  </a:tcPr>
                </a:tc>
                <a:tc>
                  <a:txBody>
                    <a:bodyPr/>
                    <a:lstStyle/>
                    <a:p>
                      <a:pPr marL="171450" indent="-171450">
                        <a:buFontTx/>
                        <a:buChar char="-"/>
                      </a:pPr>
                      <a:r>
                        <a:rPr lang="en-US" sz="1100" dirty="0"/>
                        <a:t>Applying a lens across RAS </a:t>
                      </a:r>
                    </a:p>
                    <a:p>
                      <a:pPr marL="171450" lvl="0" indent="-171450">
                        <a:buFontTx/>
                        <a:buChar char="-"/>
                      </a:pPr>
                      <a:r>
                        <a:rPr lang="en-US" sz="1100" dirty="0"/>
                        <a:t>Through</a:t>
                      </a:r>
                      <a:r>
                        <a:rPr lang="en-US" sz="1100" baseline="0" dirty="0"/>
                        <a:t> the standards students gain exposure to the world of work and future possible pathways and industries</a:t>
                      </a:r>
                      <a:endParaRPr lang="en-US" sz="1100" dirty="0"/>
                    </a:p>
                    <a:p>
                      <a:pPr marL="171450" indent="-171450">
                        <a:buFontTx/>
                        <a:buChar char="-"/>
                      </a:pPr>
                      <a:r>
                        <a:rPr lang="en-US" sz="1100" dirty="0"/>
                        <a:t>A</a:t>
                      </a:r>
                      <a:r>
                        <a:rPr lang="en-US" sz="1100" baseline="0" dirty="0"/>
                        <a:t> range of s</a:t>
                      </a:r>
                      <a:r>
                        <a:rPr lang="en-US" sz="1100" dirty="0"/>
                        <a:t>ubjects and learning opportunities</a:t>
                      </a:r>
                      <a:r>
                        <a:rPr lang="en-US" sz="1100" baseline="0" dirty="0"/>
                        <a:t> will</a:t>
                      </a:r>
                      <a:r>
                        <a:rPr lang="en-US" sz="1100" dirty="0"/>
                        <a:t> reflect pathways</a:t>
                      </a:r>
                    </a:p>
                    <a:p>
                      <a:pPr marL="171450" indent="-171450">
                        <a:buFontTx/>
                        <a:buChar char="-"/>
                      </a:pPr>
                      <a:r>
                        <a:rPr lang="en-US" sz="1100" dirty="0"/>
                        <a:t>VE Award</a:t>
                      </a:r>
                    </a:p>
                    <a:p>
                      <a:pPr marL="171450" indent="-171450">
                        <a:buFontTx/>
                        <a:buChar char="-"/>
                      </a:pPr>
                      <a:r>
                        <a:rPr lang="en-US" sz="1100" dirty="0"/>
                        <a:t>Course endorsements</a:t>
                      </a:r>
                      <a:r>
                        <a:rPr lang="en-US" sz="1100" baseline="0" dirty="0"/>
                        <a:t> </a:t>
                      </a:r>
                    </a:p>
                  </a:txBody>
                  <a:tcPr>
                    <a:solidFill>
                      <a:srgbClr val="FFDBA9"/>
                    </a:solidFill>
                  </a:tcPr>
                </a:tc>
                <a:tc>
                  <a:txBody>
                    <a:bodyPr/>
                    <a:lstStyle/>
                    <a:p>
                      <a:r>
                        <a:rPr lang="en-US" sz="1100" dirty="0"/>
                        <a:t>LMS Module, Video and voiceover</a:t>
                      </a:r>
                      <a:endParaRPr lang="en-US" sz="1100" baseline="0" dirty="0"/>
                    </a:p>
                  </a:txBody>
                  <a:tcPr>
                    <a:solidFill>
                      <a:srgbClr val="FFDB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Slides, PowerPoint voiceover</a:t>
                      </a:r>
                    </a:p>
                    <a:p>
                      <a:endParaRPr lang="en-US" sz="1100" dirty="0"/>
                    </a:p>
                  </a:txBody>
                  <a:tcPr>
                    <a:solidFill>
                      <a:srgbClr val="FFDBA9"/>
                    </a:solidFill>
                  </a:tcPr>
                </a:tc>
                <a:extLst>
                  <a:ext uri="{0D108BD9-81ED-4DB2-BD59-A6C34878D82A}">
                    <a16:rowId xmlns:a16="http://schemas.microsoft.com/office/drawing/2014/main" val="3720475930"/>
                  </a:ext>
                </a:extLst>
              </a:tr>
              <a:tr h="436212">
                <a:tc>
                  <a:txBody>
                    <a:bodyPr/>
                    <a:lstStyle/>
                    <a:p>
                      <a:r>
                        <a:rPr lang="en-US" sz="1100" dirty="0"/>
                        <a:t>What</a:t>
                      </a:r>
                      <a:r>
                        <a:rPr lang="en-US" sz="1100" baseline="0" dirty="0"/>
                        <a:t> this means for you</a:t>
                      </a:r>
                      <a:endParaRPr lang="en-US" sz="1100" dirty="0"/>
                    </a:p>
                  </a:txBody>
                  <a:tcPr>
                    <a:solidFill>
                      <a:schemeClr val="bg1">
                        <a:lumMod val="95000"/>
                      </a:schemeClr>
                    </a:solidFill>
                  </a:tcPr>
                </a:tc>
                <a:tc>
                  <a:txBody>
                    <a:bodyPr/>
                    <a:lstStyle/>
                    <a:p>
                      <a:r>
                        <a:rPr lang="en-US" sz="1100" dirty="0"/>
                        <a:t>10</a:t>
                      </a:r>
                    </a:p>
                  </a:txBody>
                  <a:tcPr>
                    <a:solidFill>
                      <a:schemeClr val="bg1">
                        <a:lumMod val="95000"/>
                      </a:schemeClr>
                    </a:solidFill>
                  </a:tcPr>
                </a:tc>
                <a:tc>
                  <a:txBody>
                    <a:bodyPr/>
                    <a:lstStyle/>
                    <a:p>
                      <a:r>
                        <a:rPr lang="en-US" sz="1100" dirty="0"/>
                        <a:t>- Questions to consider how current</a:t>
                      </a:r>
                      <a:r>
                        <a:rPr lang="en-US" sz="1100" baseline="0" dirty="0"/>
                        <a:t> students feel they are prepared for their pathway</a:t>
                      </a:r>
                      <a:endParaRPr lang="en-US" sz="1100" dirty="0"/>
                    </a:p>
                  </a:txBody>
                  <a:tcPr>
                    <a:solidFill>
                      <a:schemeClr val="bg1">
                        <a:lumMod val="95000"/>
                      </a:schemeClr>
                    </a:solidFill>
                  </a:tcPr>
                </a:tc>
                <a:tc>
                  <a:txBody>
                    <a:bodyPr/>
                    <a:lstStyle/>
                    <a:p>
                      <a:r>
                        <a:rPr lang="en-US" sz="1100" dirty="0"/>
                        <a:t>Group exercise</a:t>
                      </a:r>
                    </a:p>
                  </a:txBody>
                  <a:tcPr>
                    <a:solidFill>
                      <a:schemeClr val="bg1">
                        <a:lumMod val="95000"/>
                      </a:schemeClr>
                    </a:solidFill>
                  </a:tcPr>
                </a:tc>
                <a:tc>
                  <a:txBody>
                    <a:bodyPr/>
                    <a:lstStyle/>
                    <a:p>
                      <a:endParaRPr lang="en-US" sz="1100" dirty="0"/>
                    </a:p>
                  </a:txBody>
                  <a:tcPr>
                    <a:solidFill>
                      <a:schemeClr val="bg1">
                        <a:lumMod val="95000"/>
                      </a:schemeClr>
                    </a:solidFill>
                  </a:tcPr>
                </a:tc>
                <a:extLst>
                  <a:ext uri="{0D108BD9-81ED-4DB2-BD59-A6C34878D82A}">
                    <a16:rowId xmlns:a16="http://schemas.microsoft.com/office/drawing/2014/main" val="911727050"/>
                  </a:ext>
                </a:extLst>
              </a:tr>
              <a:tr h="908093">
                <a:tc>
                  <a:txBody>
                    <a:bodyPr/>
                    <a:lstStyle/>
                    <a:p>
                      <a:r>
                        <a:rPr lang="en-US" sz="1100" dirty="0"/>
                        <a:t>Conclusion:</a:t>
                      </a:r>
                    </a:p>
                    <a:p>
                      <a:r>
                        <a:rPr lang="en-US" sz="1100" dirty="0"/>
                        <a:t>Wrapping</a:t>
                      </a:r>
                      <a:r>
                        <a:rPr lang="en-US" sz="1100" baseline="0" dirty="0"/>
                        <a:t> up the session and h</a:t>
                      </a:r>
                      <a:r>
                        <a:rPr lang="en-US" sz="1100" dirty="0"/>
                        <a:t>ow</a:t>
                      </a:r>
                      <a:r>
                        <a:rPr lang="en-US" sz="1100" baseline="0" dirty="0"/>
                        <a:t> to get involved</a:t>
                      </a:r>
                      <a:endParaRPr lang="en-US" sz="1100" dirty="0"/>
                    </a:p>
                  </a:txBody>
                  <a:tcPr>
                    <a:solidFill>
                      <a:srgbClr val="FFDBA9"/>
                    </a:solidFill>
                  </a:tcPr>
                </a:tc>
                <a:tc>
                  <a:txBody>
                    <a:bodyPr/>
                    <a:lstStyle/>
                    <a:p>
                      <a:r>
                        <a:rPr lang="en-US" sz="1100" dirty="0"/>
                        <a:t>5</a:t>
                      </a:r>
                    </a:p>
                  </a:txBody>
                  <a:tcPr>
                    <a:solidFill>
                      <a:srgbClr val="FFDBA9"/>
                    </a:solidFill>
                  </a:tcPr>
                </a:tc>
                <a:tc>
                  <a:txBody>
                    <a:bodyPr/>
                    <a:lstStyle/>
                    <a:p>
                      <a:pPr marL="0" indent="0">
                        <a:buFontTx/>
                        <a:buNone/>
                      </a:pPr>
                      <a:r>
                        <a:rPr lang="en-US" sz="1100" baseline="0" dirty="0"/>
                        <a:t>- Journeys through NCEA </a:t>
                      </a:r>
                    </a:p>
                    <a:p>
                      <a:pPr marL="0" indent="0">
                        <a:buFontTx/>
                        <a:buNone/>
                      </a:pPr>
                      <a:r>
                        <a:rPr lang="en-US" sz="1100" baseline="0" dirty="0"/>
                        <a:t>How to get involved:</a:t>
                      </a:r>
                    </a:p>
                    <a:p>
                      <a:pPr marL="171450" indent="-171450">
                        <a:buFontTx/>
                        <a:buChar char="-"/>
                      </a:pPr>
                      <a:r>
                        <a:rPr lang="en-US" sz="1100" baseline="0" dirty="0"/>
                        <a:t>Standards writing, Teaching and learning guides</a:t>
                      </a:r>
                    </a:p>
                    <a:p>
                      <a:pPr marL="171450" indent="-171450">
                        <a:buFontTx/>
                        <a:buChar char="-"/>
                      </a:pPr>
                      <a:r>
                        <a:rPr lang="en-US" sz="1100" baseline="0" dirty="0"/>
                        <a:t>Providing feedback</a:t>
                      </a:r>
                    </a:p>
                    <a:p>
                      <a:pPr marL="171450" indent="-171450">
                        <a:buFontTx/>
                        <a:buChar char="-"/>
                      </a:pPr>
                      <a:r>
                        <a:rPr lang="en-US" sz="1100" baseline="0" dirty="0"/>
                        <a:t>Upcoming opportunities</a:t>
                      </a:r>
                      <a:endParaRPr lang="en-US" sz="1100" dirty="0"/>
                    </a:p>
                  </a:txBody>
                  <a:tcPr>
                    <a:solidFill>
                      <a:srgbClr val="FFDBA9"/>
                    </a:solidFill>
                  </a:tcPr>
                </a:tc>
                <a:tc>
                  <a:txBody>
                    <a:bodyPr/>
                    <a:lstStyle/>
                    <a:p>
                      <a:r>
                        <a:rPr lang="en-US" sz="1100" dirty="0"/>
                        <a:t>LMS Module, Video and voiceover</a:t>
                      </a:r>
                      <a:endParaRPr lang="en-US" sz="1100" baseline="0" dirty="0"/>
                    </a:p>
                  </a:txBody>
                  <a:tcPr>
                    <a:solidFill>
                      <a:srgbClr val="FFDBA9"/>
                    </a:solidFill>
                  </a:tcPr>
                </a:tc>
                <a:tc>
                  <a:txBody>
                    <a:bodyPr/>
                    <a:lstStyle/>
                    <a:p>
                      <a:r>
                        <a:rPr lang="en-US" sz="1100" dirty="0"/>
                        <a:t>Slides, PowerPoint voiceover</a:t>
                      </a:r>
                    </a:p>
                  </a:txBody>
                  <a:tcPr>
                    <a:solidFill>
                      <a:srgbClr val="FFDBA9"/>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092625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1734" y="734942"/>
            <a:ext cx="10312066" cy="460941"/>
          </a:xfrm>
        </p:spPr>
        <p:txBody>
          <a:bodyPr>
            <a:normAutofit/>
          </a:bodyPr>
          <a:lstStyle/>
          <a:p>
            <a:r>
              <a:rPr lang="en-US" sz="2000" dirty="0">
                <a:solidFill>
                  <a:sysClr val="windowText" lastClr="000000"/>
                </a:solidFill>
              </a:rPr>
              <a:t>Module 1 – Welcome &amp; Introduction</a:t>
            </a:r>
            <a:endParaRPr lang="en-US" sz="2000" dirty="0">
              <a:solidFill>
                <a:sysClr val="windowText" lastClr="000000"/>
              </a:solidFill>
              <a:ea typeface="Calibri" charset="0"/>
              <a:cs typeface="Calibri" charset="0"/>
            </a:endParaRPr>
          </a:p>
        </p:txBody>
      </p:sp>
      <p:pic>
        <p:nvPicPr>
          <p:cNvPr id="11" name="Picture 10">
            <a:extLst>
              <a:ext uri="{FF2B5EF4-FFF2-40B4-BE49-F238E27FC236}">
                <a16:creationId xmlns:a16="http://schemas.microsoft.com/office/drawing/2014/main" id="{F5A7274B-76EA-40EA-A6DC-C2E18E9181D7}"/>
              </a:ext>
            </a:extLst>
          </p:cNvPr>
          <p:cNvPicPr>
            <a:picLocks noChangeAspect="1"/>
          </p:cNvPicPr>
          <p:nvPr/>
        </p:nvPicPr>
        <p:blipFill>
          <a:blip r:embed="rId2"/>
          <a:stretch>
            <a:fillRect/>
          </a:stretch>
        </p:blipFill>
        <p:spPr>
          <a:xfrm>
            <a:off x="172823" y="96706"/>
            <a:ext cx="1517505" cy="596282"/>
          </a:xfrm>
          <a:prstGeom prst="rect">
            <a:avLst/>
          </a:prstGeom>
        </p:spPr>
      </p:pic>
      <p:sp>
        <p:nvSpPr>
          <p:cNvPr id="7" name="Title 1">
            <a:extLst>
              <a:ext uri="{FF2B5EF4-FFF2-40B4-BE49-F238E27FC236}">
                <a16:creationId xmlns:a16="http://schemas.microsoft.com/office/drawing/2014/main" id="{1C9D0EFF-B104-4F13-8EFD-6B2CB8FC1DE2}"/>
              </a:ext>
            </a:extLst>
          </p:cNvPr>
          <p:cNvSpPr txBox="1">
            <a:spLocks/>
          </p:cNvSpPr>
          <p:nvPr/>
        </p:nvSpPr>
        <p:spPr>
          <a:xfrm>
            <a:off x="1036577" y="71286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dirty="0"/>
              <a:t>Module 2 – NCEA Changes</a:t>
            </a:r>
            <a:endParaRPr lang="en-US" sz="1800" dirty="0">
              <a:ea typeface="Calibri" charset="0"/>
              <a:cs typeface="Calibri" charset="0"/>
            </a:endParaRPr>
          </a:p>
        </p:txBody>
      </p:sp>
      <p:sp>
        <p:nvSpPr>
          <p:cNvPr id="10" name="Title 1">
            <a:extLst>
              <a:ext uri="{FF2B5EF4-FFF2-40B4-BE49-F238E27FC236}">
                <a16:creationId xmlns:a16="http://schemas.microsoft.com/office/drawing/2014/main" id="{AB9F8A1F-8530-4FFD-BABC-DE659F393F6F}"/>
              </a:ext>
            </a:extLst>
          </p:cNvPr>
          <p:cNvSpPr txBox="1">
            <a:spLocks/>
          </p:cNvSpPr>
          <p:nvPr/>
        </p:nvSpPr>
        <p:spPr>
          <a:xfrm>
            <a:off x="979510" y="73199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a:t>Module 3 – Review of Achievement Standards</a:t>
            </a:r>
            <a:endParaRPr lang="en-US" sz="1800" dirty="0">
              <a:ea typeface="Calibri" charset="0"/>
              <a:cs typeface="Calibri" charset="0"/>
            </a:endParaRPr>
          </a:p>
        </p:txBody>
      </p:sp>
      <p:sp>
        <p:nvSpPr>
          <p:cNvPr id="13" name="Title 1">
            <a:extLst>
              <a:ext uri="{FF2B5EF4-FFF2-40B4-BE49-F238E27FC236}">
                <a16:creationId xmlns:a16="http://schemas.microsoft.com/office/drawing/2014/main" id="{5A99D6B7-F48A-4DD9-BA51-49640766DBE8}"/>
              </a:ext>
            </a:extLst>
          </p:cNvPr>
          <p:cNvSpPr txBox="1">
            <a:spLocks/>
          </p:cNvSpPr>
          <p:nvPr/>
        </p:nvSpPr>
        <p:spPr>
          <a:xfrm>
            <a:off x="989449" y="73199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dirty="0"/>
              <a:t>Module 4 – Literacy, Numeracy, Accessibility &amp; Pathways</a:t>
            </a:r>
            <a:endParaRPr lang="en-US" sz="1800" dirty="0">
              <a:ea typeface="Calibri" charset="0"/>
              <a:cs typeface="Calibri" charset="0"/>
            </a:endParaRPr>
          </a:p>
        </p:txBody>
      </p:sp>
      <p:sp>
        <p:nvSpPr>
          <p:cNvPr id="12" name="Rectangle 11">
            <a:extLst>
              <a:ext uri="{FF2B5EF4-FFF2-40B4-BE49-F238E27FC236}">
                <a16:creationId xmlns:a16="http://schemas.microsoft.com/office/drawing/2014/main" id="{286BA166-24F5-4987-8D1D-A84A1B34A536}"/>
              </a:ext>
            </a:extLst>
          </p:cNvPr>
          <p:cNvSpPr/>
          <p:nvPr/>
        </p:nvSpPr>
        <p:spPr>
          <a:xfrm>
            <a:off x="763400" y="709920"/>
            <a:ext cx="10744286" cy="460941"/>
          </a:xfrm>
          <a:prstGeom prst="rect">
            <a:avLst/>
          </a:prstGeom>
          <a:solidFill>
            <a:srgbClr val="E3FDF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F19621D5-4A6F-40D0-9F8A-BED15E30F96B}"/>
              </a:ext>
            </a:extLst>
          </p:cNvPr>
          <p:cNvSpPr txBox="1">
            <a:spLocks/>
          </p:cNvSpPr>
          <p:nvPr/>
        </p:nvSpPr>
        <p:spPr>
          <a:xfrm>
            <a:off x="943667" y="71286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600" b="1">
                <a:latin typeface="+mn-lt"/>
              </a:rPr>
              <a:t>Module 5 – Change &amp; Implementation</a:t>
            </a:r>
            <a:endParaRPr lang="en-US" sz="1600" b="1" dirty="0">
              <a:latin typeface="+mn-lt"/>
              <a:ea typeface="Calibri" charset="0"/>
              <a:cs typeface="Calibri" charset="0"/>
            </a:endParaRPr>
          </a:p>
        </p:txBody>
      </p:sp>
      <p:graphicFrame>
        <p:nvGraphicFramePr>
          <p:cNvPr id="15" name="Table 14">
            <a:extLst>
              <a:ext uri="{FF2B5EF4-FFF2-40B4-BE49-F238E27FC236}">
                <a16:creationId xmlns:a16="http://schemas.microsoft.com/office/drawing/2014/main" id="{49E57724-652B-4F7F-8FB6-41103BF03C45}"/>
              </a:ext>
            </a:extLst>
          </p:cNvPr>
          <p:cNvGraphicFramePr>
            <a:graphicFrameLocks noGrp="1"/>
          </p:cNvGraphicFramePr>
          <p:nvPr>
            <p:extLst>
              <p:ext uri="{D42A27DB-BD31-4B8C-83A1-F6EECF244321}">
                <p14:modId xmlns:p14="http://schemas.microsoft.com/office/powerpoint/2010/main" val="3447170406"/>
              </p:ext>
            </p:extLst>
          </p:nvPr>
        </p:nvGraphicFramePr>
        <p:xfrm>
          <a:off x="476435" y="1286913"/>
          <a:ext cx="11239130" cy="2379397"/>
        </p:xfrm>
        <a:graphic>
          <a:graphicData uri="http://schemas.openxmlformats.org/drawingml/2006/table">
            <a:tbl>
              <a:tblPr firstRow="1" bandRow="1">
                <a:tableStyleId>{5C22544A-7EE6-4342-B048-85BDC9FD1C3A}</a:tableStyleId>
              </a:tblPr>
              <a:tblGrid>
                <a:gridCol w="1246573">
                  <a:extLst>
                    <a:ext uri="{9D8B030D-6E8A-4147-A177-3AD203B41FA5}">
                      <a16:colId xmlns:a16="http://schemas.microsoft.com/office/drawing/2014/main" val="1608349562"/>
                    </a:ext>
                  </a:extLst>
                </a:gridCol>
                <a:gridCol w="559293">
                  <a:extLst>
                    <a:ext uri="{9D8B030D-6E8A-4147-A177-3AD203B41FA5}">
                      <a16:colId xmlns:a16="http://schemas.microsoft.com/office/drawing/2014/main" val="3534093988"/>
                    </a:ext>
                  </a:extLst>
                </a:gridCol>
                <a:gridCol w="6356412">
                  <a:extLst>
                    <a:ext uri="{9D8B030D-6E8A-4147-A177-3AD203B41FA5}">
                      <a16:colId xmlns:a16="http://schemas.microsoft.com/office/drawing/2014/main" val="684006269"/>
                    </a:ext>
                  </a:extLst>
                </a:gridCol>
                <a:gridCol w="1543749">
                  <a:extLst>
                    <a:ext uri="{9D8B030D-6E8A-4147-A177-3AD203B41FA5}">
                      <a16:colId xmlns:a16="http://schemas.microsoft.com/office/drawing/2014/main" val="1765882689"/>
                    </a:ext>
                  </a:extLst>
                </a:gridCol>
                <a:gridCol w="1533103">
                  <a:extLst>
                    <a:ext uri="{9D8B030D-6E8A-4147-A177-3AD203B41FA5}">
                      <a16:colId xmlns:a16="http://schemas.microsoft.com/office/drawing/2014/main" val="2744895189"/>
                    </a:ext>
                  </a:extLst>
                </a:gridCol>
              </a:tblGrid>
              <a:tr h="367717">
                <a:tc>
                  <a:txBody>
                    <a:bodyPr/>
                    <a:lstStyle/>
                    <a:p>
                      <a:r>
                        <a:rPr lang="en-NZ" sz="1100" dirty="0">
                          <a:solidFill>
                            <a:schemeClr val="tx1"/>
                          </a:solidFill>
                        </a:rPr>
                        <a:t>Module Stage</a:t>
                      </a:r>
                      <a:endParaRPr lang="en-US" sz="1100" dirty="0">
                        <a:solidFill>
                          <a:schemeClr val="tx1"/>
                        </a:solidFill>
                      </a:endParaRPr>
                    </a:p>
                  </a:txBody>
                  <a:tcPr>
                    <a:solidFill>
                      <a:srgbClr val="E3FDFC"/>
                    </a:solidFill>
                  </a:tcPr>
                </a:tc>
                <a:tc>
                  <a:txBody>
                    <a:bodyPr/>
                    <a:lstStyle/>
                    <a:p>
                      <a:r>
                        <a:rPr lang="en-NZ" sz="1100" dirty="0">
                          <a:solidFill>
                            <a:schemeClr val="tx1"/>
                          </a:solidFill>
                        </a:rPr>
                        <a:t>Time</a:t>
                      </a:r>
                      <a:endParaRPr lang="en-US" sz="1100" dirty="0">
                        <a:solidFill>
                          <a:schemeClr val="tx1"/>
                        </a:solidFill>
                      </a:endParaRPr>
                    </a:p>
                  </a:txBody>
                  <a:tcPr>
                    <a:solidFill>
                      <a:srgbClr val="E3FDFC"/>
                    </a:solidFill>
                  </a:tcPr>
                </a:tc>
                <a:tc>
                  <a:txBody>
                    <a:bodyPr/>
                    <a:lstStyle/>
                    <a:p>
                      <a:r>
                        <a:rPr lang="en-NZ" sz="1100" dirty="0">
                          <a:solidFill>
                            <a:schemeClr val="tx1"/>
                          </a:solidFill>
                        </a:rPr>
                        <a:t>Content</a:t>
                      </a:r>
                      <a:endParaRPr lang="en-US" sz="1100" dirty="0">
                        <a:solidFill>
                          <a:schemeClr val="tx1"/>
                        </a:solidFill>
                      </a:endParaRPr>
                    </a:p>
                  </a:txBody>
                  <a:tcPr>
                    <a:solidFill>
                      <a:srgbClr val="E3FDFC"/>
                    </a:solidFill>
                  </a:tcPr>
                </a:tc>
                <a:tc>
                  <a:txBody>
                    <a:bodyPr/>
                    <a:lstStyle/>
                    <a:p>
                      <a:r>
                        <a:rPr lang="en-NZ" sz="1100" dirty="0">
                          <a:solidFill>
                            <a:schemeClr val="tx1"/>
                          </a:solidFill>
                        </a:rPr>
                        <a:t>Method of Delivery</a:t>
                      </a:r>
                      <a:endParaRPr lang="en-US" sz="1100" dirty="0">
                        <a:solidFill>
                          <a:schemeClr val="tx1"/>
                        </a:solidFill>
                      </a:endParaRPr>
                    </a:p>
                  </a:txBody>
                  <a:tcPr>
                    <a:solidFill>
                      <a:srgbClr val="E3FDFC"/>
                    </a:solidFill>
                  </a:tcPr>
                </a:tc>
                <a:tc>
                  <a:txBody>
                    <a:bodyPr/>
                    <a:lstStyle/>
                    <a:p>
                      <a:r>
                        <a:rPr lang="en-NZ" sz="1100" dirty="0">
                          <a:solidFill>
                            <a:schemeClr val="tx1"/>
                          </a:solidFill>
                        </a:rPr>
                        <a:t>Tools/Resources</a:t>
                      </a:r>
                      <a:endParaRPr lang="en-US" sz="1100" dirty="0">
                        <a:solidFill>
                          <a:schemeClr val="tx1"/>
                        </a:solidFill>
                      </a:endParaRPr>
                    </a:p>
                  </a:txBody>
                  <a:tcPr>
                    <a:solidFill>
                      <a:srgbClr val="E3FDFC"/>
                    </a:solidFill>
                  </a:tcPr>
                </a:tc>
                <a:extLst>
                  <a:ext uri="{0D108BD9-81ED-4DB2-BD59-A6C34878D82A}">
                    <a16:rowId xmlns:a16="http://schemas.microsoft.com/office/drawing/2014/main" val="1412921066"/>
                  </a:ext>
                </a:extLst>
              </a:tr>
              <a:tr h="979787">
                <a:tc>
                  <a:txBody>
                    <a:bodyPr/>
                    <a:lstStyle/>
                    <a:p>
                      <a:r>
                        <a:rPr lang="en-NZ" sz="1000" dirty="0"/>
                        <a:t>Change Programme Timelines</a:t>
                      </a:r>
                      <a:endParaRPr lang="en-US" sz="1000" dirty="0"/>
                    </a:p>
                  </a:txBody>
                  <a:tcPr>
                    <a:solidFill>
                      <a:schemeClr val="bg1">
                        <a:lumMod val="95000"/>
                      </a:schemeClr>
                    </a:solidFill>
                  </a:tcPr>
                </a:tc>
                <a:tc>
                  <a:txBody>
                    <a:bodyPr/>
                    <a:lstStyle/>
                    <a:p>
                      <a:r>
                        <a:rPr lang="en-US" sz="1100" dirty="0"/>
                        <a:t>7</a:t>
                      </a:r>
                      <a:r>
                        <a:rPr lang="en-US" sz="1100" baseline="0" dirty="0"/>
                        <a:t> mins</a:t>
                      </a:r>
                      <a:endParaRPr lang="en-US" sz="1100" dirty="0"/>
                    </a:p>
                  </a:txBody>
                  <a:tcPr>
                    <a:solidFill>
                      <a:schemeClr val="bg1">
                        <a:lumMod val="95000"/>
                      </a:schemeClr>
                    </a:solidFill>
                  </a:tcPr>
                </a:tc>
                <a:tc>
                  <a:txBody>
                    <a:bodyPr/>
                    <a:lstStyle/>
                    <a:p>
                      <a:pPr marL="171450" indent="-171450">
                        <a:buFontTx/>
                        <a:buChar char="-"/>
                      </a:pPr>
                      <a:r>
                        <a:rPr lang="en-US" sz="1000" dirty="0"/>
                        <a:t>Change  Implementation</a:t>
                      </a:r>
                    </a:p>
                    <a:p>
                      <a:pPr marL="171450" indent="-171450">
                        <a:buFontTx/>
                        <a:buChar char="-"/>
                      </a:pPr>
                      <a:r>
                        <a:rPr lang="en-US" sz="1000" dirty="0"/>
                        <a:t>Regional Office Change Plans and Actions</a:t>
                      </a:r>
                    </a:p>
                    <a:p>
                      <a:pPr marL="171450" indent="-171450">
                        <a:buFontTx/>
                        <a:buChar char="-"/>
                      </a:pPr>
                      <a:r>
                        <a:rPr lang="en-US" sz="1000" dirty="0"/>
                        <a:t>Regional Support Networks</a:t>
                      </a:r>
                    </a:p>
                    <a:p>
                      <a:pPr marL="171450" indent="-171450">
                        <a:buFontTx/>
                        <a:buChar char="-"/>
                      </a:pPr>
                      <a:r>
                        <a:rPr lang="en-US" sz="1000" dirty="0"/>
                        <a:t>Learning Area Lead Network</a:t>
                      </a:r>
                    </a:p>
                    <a:p>
                      <a:r>
                        <a:rPr lang="en-US" sz="1000" b="1" baseline="0" dirty="0"/>
                        <a:t>Opportunities for involvement and published examples of best practice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t>Feedback Hubs</a:t>
                      </a:r>
                    </a:p>
                    <a:p>
                      <a:pPr marL="171450" indent="-171450">
                        <a:buFont typeface="Arial" panose="020B0604020202020204" pitchFamily="34" charset="0"/>
                        <a:buChar char="•"/>
                      </a:pPr>
                      <a:r>
                        <a:rPr lang="en-US" sz="1000" b="0" baseline="0" dirty="0"/>
                        <a:t>Regional Support Networks</a:t>
                      </a:r>
                    </a:p>
                    <a:p>
                      <a:pPr marL="171450" indent="-171450">
                        <a:buFont typeface="Arial" panose="020B0604020202020204" pitchFamily="34" charset="0"/>
                        <a:buChar char="•"/>
                      </a:pPr>
                      <a:r>
                        <a:rPr lang="en-US" sz="1000" b="0" baseline="0" dirty="0"/>
                        <a:t>Learning Area Lead Network</a:t>
                      </a:r>
                    </a:p>
                  </a:txBody>
                  <a:tcPr>
                    <a:solidFill>
                      <a:schemeClr val="bg1">
                        <a:lumMod val="95000"/>
                      </a:schemeClr>
                    </a:solidFill>
                  </a:tcPr>
                </a:tc>
                <a:tc>
                  <a:txBody>
                    <a:bodyPr/>
                    <a:lstStyle/>
                    <a:p>
                      <a:r>
                        <a:rPr lang="en-US" sz="1000" dirty="0"/>
                        <a:t>LMS Module, Video and voiceover</a:t>
                      </a:r>
                      <a:endParaRPr lang="en-US" sz="1000" baseline="0" dirty="0"/>
                    </a:p>
                  </a:txBody>
                  <a:tcPr>
                    <a:solidFill>
                      <a:schemeClr val="bg1">
                        <a:lumMod val="95000"/>
                      </a:schemeClr>
                    </a:solidFill>
                  </a:tcPr>
                </a:tc>
                <a:tc>
                  <a:txBody>
                    <a:bodyPr/>
                    <a:lstStyle/>
                    <a:p>
                      <a:r>
                        <a:rPr lang="en-US" sz="1000" dirty="0"/>
                        <a:t>Slides/PowerPoint</a:t>
                      </a:r>
                      <a:r>
                        <a:rPr lang="en-US" sz="1000" baseline="0" dirty="0"/>
                        <a:t> voiceover </a:t>
                      </a:r>
                    </a:p>
                    <a:p>
                      <a:endParaRPr lang="en-US" sz="1000" baseline="0" dirty="0"/>
                    </a:p>
                  </a:txBody>
                  <a:tcPr>
                    <a:solidFill>
                      <a:schemeClr val="bg1">
                        <a:lumMod val="95000"/>
                      </a:schemeClr>
                    </a:solidFill>
                  </a:tcPr>
                </a:tc>
                <a:extLst>
                  <a:ext uri="{0D108BD9-81ED-4DB2-BD59-A6C34878D82A}">
                    <a16:rowId xmlns:a16="http://schemas.microsoft.com/office/drawing/2014/main" val="2524680011"/>
                  </a:ext>
                </a:extLst>
              </a:tr>
              <a:tr h="473840">
                <a:tc>
                  <a:txBody>
                    <a:bodyPr/>
                    <a:lstStyle/>
                    <a:p>
                      <a:r>
                        <a:rPr lang="en-NZ" sz="1000" dirty="0"/>
                        <a:t>How will this impact your planning</a:t>
                      </a:r>
                      <a:endParaRPr lang="en-US" sz="1000" dirty="0"/>
                    </a:p>
                  </a:txBody>
                  <a:tcPr>
                    <a:solidFill>
                      <a:srgbClr val="E3FDFC"/>
                    </a:solidFill>
                  </a:tcPr>
                </a:tc>
                <a:tc>
                  <a:txBody>
                    <a:bodyPr/>
                    <a:lstStyle/>
                    <a:p>
                      <a:r>
                        <a:rPr lang="en-US" sz="1100" dirty="0"/>
                        <a:t>23 mins</a:t>
                      </a:r>
                    </a:p>
                  </a:txBody>
                  <a:tcPr>
                    <a:solidFill>
                      <a:srgbClr val="E3FDFC"/>
                    </a:solidFill>
                  </a:tcPr>
                </a:tc>
                <a:tc>
                  <a:txBody>
                    <a:bodyPr/>
                    <a:lstStyle/>
                    <a:p>
                      <a:pPr marL="171450" indent="-171450">
                        <a:buFontTx/>
                        <a:buChar char="-"/>
                      </a:pPr>
                      <a:r>
                        <a:rPr lang="en-US" sz="1000" baseline="0" dirty="0"/>
                        <a:t>Break into departments, or year groups.</a:t>
                      </a:r>
                    </a:p>
                    <a:p>
                      <a:pPr marL="171450" indent="-171450">
                        <a:buFontTx/>
                        <a:buChar char="-"/>
                      </a:pPr>
                      <a:r>
                        <a:rPr lang="en-US" sz="1000" baseline="0" dirty="0"/>
                        <a:t>Using </a:t>
                      </a:r>
                      <a:r>
                        <a:rPr lang="en-US" sz="1000" kern="1200" dirty="0">
                          <a:solidFill>
                            <a:schemeClr val="dk1"/>
                          </a:solidFill>
                          <a:effectLst/>
                          <a:latin typeface="+mn-lt"/>
                          <a:ea typeface="+mn-ea"/>
                          <a:cs typeface="+mn-cs"/>
                        </a:rPr>
                        <a:t>the information provided, the plans, dates and timeframes, begin initial conversations about how this needs to be considered in your local context and changes that you will need to make to your current delivery of NCEA</a:t>
                      </a:r>
                      <a:endParaRPr lang="en-US" sz="1000" baseline="0" dirty="0"/>
                    </a:p>
                  </a:txBody>
                  <a:tcPr>
                    <a:solidFill>
                      <a:srgbClr val="E3FDFC"/>
                    </a:solidFill>
                  </a:tcPr>
                </a:tc>
                <a:tc>
                  <a:txBody>
                    <a:bodyPr/>
                    <a:lstStyle/>
                    <a:p>
                      <a:r>
                        <a:rPr lang="en-US" sz="1000" dirty="0"/>
                        <a:t>Group discussion</a:t>
                      </a:r>
                      <a:endParaRPr lang="en-US" sz="1000" baseline="0" dirty="0"/>
                    </a:p>
                  </a:txBody>
                  <a:tcPr>
                    <a:solidFill>
                      <a:srgbClr val="E3FDFC"/>
                    </a:solidFill>
                  </a:tcPr>
                </a:tc>
                <a:tc>
                  <a:txBody>
                    <a:bodyPr/>
                    <a:lstStyle/>
                    <a:p>
                      <a:r>
                        <a:rPr lang="en-US" sz="1000" dirty="0"/>
                        <a:t>Timelines, key dates, change programme and planning templates.</a:t>
                      </a:r>
                    </a:p>
                  </a:txBody>
                  <a:tcPr>
                    <a:solidFill>
                      <a:srgbClr val="E3FDFC"/>
                    </a:solidFill>
                  </a:tcPr>
                </a:tc>
                <a:extLst>
                  <a:ext uri="{0D108BD9-81ED-4DB2-BD59-A6C34878D82A}">
                    <a16:rowId xmlns:a16="http://schemas.microsoft.com/office/drawing/2014/main" val="3720475930"/>
                  </a:ext>
                </a:extLst>
              </a:tr>
            </a:tbl>
          </a:graphicData>
        </a:graphic>
      </p:graphicFrame>
      <p:graphicFrame>
        <p:nvGraphicFramePr>
          <p:cNvPr id="16" name="Table 15">
            <a:extLst>
              <a:ext uri="{FF2B5EF4-FFF2-40B4-BE49-F238E27FC236}">
                <a16:creationId xmlns:a16="http://schemas.microsoft.com/office/drawing/2014/main" id="{FBED7EE3-A5AE-4536-A779-74F69A88447C}"/>
              </a:ext>
            </a:extLst>
          </p:cNvPr>
          <p:cNvGraphicFramePr>
            <a:graphicFrameLocks noGrp="1"/>
          </p:cNvGraphicFramePr>
          <p:nvPr>
            <p:extLst>
              <p:ext uri="{D42A27DB-BD31-4B8C-83A1-F6EECF244321}">
                <p14:modId xmlns:p14="http://schemas.microsoft.com/office/powerpoint/2010/main" val="2021172509"/>
              </p:ext>
            </p:extLst>
          </p:nvPr>
        </p:nvGraphicFramePr>
        <p:xfrm>
          <a:off x="476436" y="3715402"/>
          <a:ext cx="11239129" cy="3055271"/>
        </p:xfrm>
        <a:graphic>
          <a:graphicData uri="http://schemas.openxmlformats.org/drawingml/2006/table">
            <a:tbl>
              <a:tblPr firstRow="1" bandRow="1">
                <a:tableStyleId>{5C22544A-7EE6-4342-B048-85BDC9FD1C3A}</a:tableStyleId>
              </a:tblPr>
              <a:tblGrid>
                <a:gridCol w="3758954">
                  <a:extLst>
                    <a:ext uri="{9D8B030D-6E8A-4147-A177-3AD203B41FA5}">
                      <a16:colId xmlns:a16="http://schemas.microsoft.com/office/drawing/2014/main" val="20000"/>
                    </a:ext>
                  </a:extLst>
                </a:gridCol>
                <a:gridCol w="7480175">
                  <a:extLst>
                    <a:ext uri="{9D8B030D-6E8A-4147-A177-3AD203B41FA5}">
                      <a16:colId xmlns:a16="http://schemas.microsoft.com/office/drawing/2014/main" val="20001"/>
                    </a:ext>
                  </a:extLst>
                </a:gridCol>
              </a:tblGrid>
              <a:tr h="295421">
                <a:tc>
                  <a:txBody>
                    <a:bodyPr/>
                    <a:lstStyle/>
                    <a:p>
                      <a:r>
                        <a:rPr lang="en-NZ" sz="1400" dirty="0">
                          <a:solidFill>
                            <a:schemeClr val="tx1"/>
                          </a:solidFill>
                        </a:rPr>
                        <a:t>Example timeline</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3FDFC"/>
                    </a:solidFill>
                  </a:tcPr>
                </a:tc>
                <a:tc>
                  <a:txBody>
                    <a:bodyPr/>
                    <a:lstStyle/>
                    <a:p>
                      <a:endParaRPr lang="en-NZ" sz="100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3FDFC"/>
                    </a:solidFill>
                  </a:tcPr>
                </a:tc>
                <a:extLst>
                  <a:ext uri="{0D108BD9-81ED-4DB2-BD59-A6C34878D82A}">
                    <a16:rowId xmlns:a16="http://schemas.microsoft.com/office/drawing/2014/main" val="10000"/>
                  </a:ext>
                </a:extLst>
              </a:tr>
              <a:tr h="2750471">
                <a:tc>
                  <a:txBody>
                    <a:bodyPr/>
                    <a:lstStyle/>
                    <a:p>
                      <a:endParaRPr lang="en-US" sz="1100" b="1" baseline="0" dirty="0"/>
                    </a:p>
                  </a:txBody>
                  <a:tcPr>
                    <a:lnT w="12700" cap="flat" cmpd="sng" algn="ctr">
                      <a:solidFill>
                        <a:schemeClr val="tx1"/>
                      </a:solidFill>
                      <a:prstDash val="solid"/>
                      <a:round/>
                      <a:headEnd type="none" w="med" len="med"/>
                      <a:tailEnd type="none" w="med" len="med"/>
                    </a:lnT>
                    <a:solidFill>
                      <a:srgbClr val="E3FDFC"/>
                    </a:solidFill>
                  </a:tcPr>
                </a:tc>
                <a:tc>
                  <a:txBody>
                    <a:bodyPr/>
                    <a:lstStyle/>
                    <a:p>
                      <a:r>
                        <a:rPr lang="en-US" sz="1000" b="0" baseline="0" dirty="0"/>
                        <a:t>The provisional timeline outlined here shows how the iterative, feedback-based implementation of NCEA will take place over the next several years.</a:t>
                      </a:r>
                    </a:p>
                    <a:p>
                      <a:endParaRPr lang="en-US" sz="1000" b="0" baseline="0" dirty="0"/>
                    </a:p>
                    <a:p>
                      <a:r>
                        <a:rPr lang="en-US" sz="1000" b="0" baseline="0" dirty="0"/>
                        <a:t>The milestones relate to our key changes of:</a:t>
                      </a:r>
                    </a:p>
                    <a:p>
                      <a:pPr marL="171450" indent="-171450">
                        <a:buFontTx/>
                        <a:buChar char="-"/>
                      </a:pPr>
                      <a:r>
                        <a:rPr lang="en-US" sz="1000" b="0" baseline="0" dirty="0"/>
                        <a:t>Making NCEA more accessible</a:t>
                      </a:r>
                    </a:p>
                    <a:p>
                      <a:pPr marL="171450" indent="-171450">
                        <a:buFontTx/>
                        <a:buChar char="-"/>
                      </a:pPr>
                      <a:r>
                        <a:rPr lang="en-US" sz="1000" b="0" baseline="0" dirty="0"/>
                        <a:t>Mana </a:t>
                      </a:r>
                      <a:r>
                        <a:rPr lang="en-US" sz="1000" b="0" baseline="0" dirty="0" err="1"/>
                        <a:t>ōrite</a:t>
                      </a:r>
                      <a:r>
                        <a:rPr lang="en-US" sz="1000" b="0" baseline="0" dirty="0"/>
                        <a:t> </a:t>
                      </a:r>
                      <a:r>
                        <a:rPr lang="en-US" sz="1000" b="0" baseline="0" dirty="0" err="1"/>
                        <a:t>mo</a:t>
                      </a:r>
                      <a:r>
                        <a:rPr lang="en-US" sz="1000" b="0" baseline="0" dirty="0"/>
                        <a:t> </a:t>
                      </a:r>
                      <a:r>
                        <a:rPr lang="en-US" sz="1000" b="0" baseline="0" dirty="0" err="1"/>
                        <a:t>te</a:t>
                      </a:r>
                      <a:r>
                        <a:rPr lang="en-US" sz="1000" b="0" baseline="0" dirty="0"/>
                        <a:t> </a:t>
                      </a:r>
                      <a:r>
                        <a:rPr lang="en-US" sz="1000" b="0" baseline="0" dirty="0" err="1"/>
                        <a:t>mātauranga</a:t>
                      </a:r>
                      <a:r>
                        <a:rPr lang="en-US" sz="1000" b="0" baseline="0" dirty="0"/>
                        <a:t> Māori</a:t>
                      </a:r>
                    </a:p>
                    <a:p>
                      <a:pPr marL="171450" indent="-171450">
                        <a:buFontTx/>
                        <a:buChar char="-"/>
                      </a:pPr>
                      <a:r>
                        <a:rPr lang="en-US" sz="1000" b="0" baseline="0" dirty="0"/>
                        <a:t>Strengthening literacy and numeracy</a:t>
                      </a:r>
                    </a:p>
                    <a:p>
                      <a:pPr marL="171450" indent="-171450">
                        <a:buFontTx/>
                        <a:buChar char="-"/>
                      </a:pPr>
                      <a:r>
                        <a:rPr lang="en-US" sz="1000" b="0" baseline="0" dirty="0"/>
                        <a:t>Having fewer, larger standards</a:t>
                      </a:r>
                    </a:p>
                    <a:p>
                      <a:pPr marL="171450" indent="-171450">
                        <a:buFontTx/>
                        <a:buChar char="-"/>
                      </a:pPr>
                      <a:r>
                        <a:rPr lang="en-US" sz="1000" b="0" baseline="0" dirty="0"/>
                        <a:t>Simplifying NCEA’s structure</a:t>
                      </a:r>
                    </a:p>
                    <a:p>
                      <a:pPr marL="171450" indent="-171450">
                        <a:buFontTx/>
                        <a:buChar char="-"/>
                      </a:pPr>
                      <a:r>
                        <a:rPr lang="en-US" sz="1000" b="0" baseline="0" dirty="0"/>
                        <a:t>Showing clearer pathways to further education and employment , as well as</a:t>
                      </a:r>
                    </a:p>
                    <a:p>
                      <a:pPr marL="171450" indent="-171450">
                        <a:buFontTx/>
                        <a:buChar char="-"/>
                      </a:pPr>
                      <a:r>
                        <a:rPr lang="en-US" sz="1000" b="0" baseline="0" dirty="0"/>
                        <a:t>Supporting the change and implementation process </a:t>
                      </a:r>
                    </a:p>
                    <a:p>
                      <a:endParaRPr lang="en-US" sz="1000" b="0" baseline="0" dirty="0"/>
                    </a:p>
                    <a:p>
                      <a:r>
                        <a:rPr lang="en-US" sz="1000" b="0" baseline="0" dirty="0"/>
                        <a:t>Most of the key design and implementation work will be completed by the end of 2021, with delivery to come over the following years for consecutive year groups</a:t>
                      </a:r>
                    </a:p>
                    <a:p>
                      <a:endParaRPr lang="en-US" sz="1000" b="0" baseline="0" dirty="0"/>
                    </a:p>
                    <a:p>
                      <a:r>
                        <a:rPr lang="en-US" sz="1000" b="0" baseline="0" dirty="0"/>
                        <a:t>A copy of this timeline has been included in your packs for future reference. </a:t>
                      </a:r>
                    </a:p>
                  </a:txBody>
                  <a:tcPr>
                    <a:lnT w="12700" cap="flat" cmpd="sng" algn="ctr">
                      <a:solidFill>
                        <a:schemeClr val="tx1"/>
                      </a:solid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10001"/>
                  </a:ext>
                </a:extLst>
              </a:tr>
            </a:tbl>
          </a:graphicData>
        </a:graphic>
      </p:graphicFrame>
      <p:pic>
        <p:nvPicPr>
          <p:cNvPr id="17" name="Picture 16">
            <a:extLst>
              <a:ext uri="{FF2B5EF4-FFF2-40B4-BE49-F238E27FC236}">
                <a16:creationId xmlns:a16="http://schemas.microsoft.com/office/drawing/2014/main" id="{AFEF96B0-CF9B-47DE-9138-CC2A4C324311}"/>
              </a:ext>
            </a:extLst>
          </p:cNvPr>
          <p:cNvPicPr>
            <a:picLocks noChangeAspect="1"/>
          </p:cNvPicPr>
          <p:nvPr/>
        </p:nvPicPr>
        <p:blipFill>
          <a:blip r:embed="rId3"/>
          <a:stretch>
            <a:fillRect/>
          </a:stretch>
        </p:blipFill>
        <p:spPr>
          <a:xfrm>
            <a:off x="578692" y="4091625"/>
            <a:ext cx="3571042" cy="2610035"/>
          </a:xfrm>
          <a:prstGeom prst="rect">
            <a:avLst/>
          </a:prstGeom>
        </p:spPr>
      </p:pic>
    </p:spTree>
    <p:extLst>
      <p:ext uri="{BB962C8B-B14F-4D97-AF65-F5344CB8AC3E}">
        <p14:creationId xmlns:p14="http://schemas.microsoft.com/office/powerpoint/2010/main" val="3173902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1734" y="734942"/>
            <a:ext cx="10312066" cy="460941"/>
          </a:xfrm>
        </p:spPr>
        <p:txBody>
          <a:bodyPr>
            <a:normAutofit/>
          </a:bodyPr>
          <a:lstStyle/>
          <a:p>
            <a:r>
              <a:rPr lang="en-US" sz="2000" dirty="0">
                <a:solidFill>
                  <a:sysClr val="windowText" lastClr="000000"/>
                </a:solidFill>
              </a:rPr>
              <a:t>Module 1 – Welcome &amp; Introduction</a:t>
            </a:r>
            <a:endParaRPr lang="en-US" sz="2000" dirty="0">
              <a:solidFill>
                <a:sysClr val="windowText" lastClr="000000"/>
              </a:solidFill>
              <a:ea typeface="Calibri" charset="0"/>
              <a:cs typeface="Calibri" charset="0"/>
            </a:endParaRPr>
          </a:p>
        </p:txBody>
      </p:sp>
      <p:pic>
        <p:nvPicPr>
          <p:cNvPr id="11" name="Picture 10">
            <a:extLst>
              <a:ext uri="{FF2B5EF4-FFF2-40B4-BE49-F238E27FC236}">
                <a16:creationId xmlns:a16="http://schemas.microsoft.com/office/drawing/2014/main" id="{F5A7274B-76EA-40EA-A6DC-C2E18E9181D7}"/>
              </a:ext>
            </a:extLst>
          </p:cNvPr>
          <p:cNvPicPr>
            <a:picLocks noChangeAspect="1"/>
          </p:cNvPicPr>
          <p:nvPr/>
        </p:nvPicPr>
        <p:blipFill>
          <a:blip r:embed="rId2"/>
          <a:stretch>
            <a:fillRect/>
          </a:stretch>
        </p:blipFill>
        <p:spPr>
          <a:xfrm>
            <a:off x="172823" y="96706"/>
            <a:ext cx="1517505" cy="596282"/>
          </a:xfrm>
          <a:prstGeom prst="rect">
            <a:avLst/>
          </a:prstGeom>
        </p:spPr>
      </p:pic>
      <p:sp>
        <p:nvSpPr>
          <p:cNvPr id="7" name="Title 1">
            <a:extLst>
              <a:ext uri="{FF2B5EF4-FFF2-40B4-BE49-F238E27FC236}">
                <a16:creationId xmlns:a16="http://schemas.microsoft.com/office/drawing/2014/main" id="{1C9D0EFF-B104-4F13-8EFD-6B2CB8FC1DE2}"/>
              </a:ext>
            </a:extLst>
          </p:cNvPr>
          <p:cNvSpPr txBox="1">
            <a:spLocks/>
          </p:cNvSpPr>
          <p:nvPr/>
        </p:nvSpPr>
        <p:spPr>
          <a:xfrm>
            <a:off x="1036577" y="71286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dirty="0"/>
              <a:t>Module 2 – NCEA Changes</a:t>
            </a:r>
            <a:endParaRPr lang="en-US" sz="1800" dirty="0">
              <a:ea typeface="Calibri" charset="0"/>
              <a:cs typeface="Calibri" charset="0"/>
            </a:endParaRPr>
          </a:p>
        </p:txBody>
      </p:sp>
      <p:sp>
        <p:nvSpPr>
          <p:cNvPr id="10" name="Title 1">
            <a:extLst>
              <a:ext uri="{FF2B5EF4-FFF2-40B4-BE49-F238E27FC236}">
                <a16:creationId xmlns:a16="http://schemas.microsoft.com/office/drawing/2014/main" id="{AB9F8A1F-8530-4FFD-BABC-DE659F393F6F}"/>
              </a:ext>
            </a:extLst>
          </p:cNvPr>
          <p:cNvSpPr txBox="1">
            <a:spLocks/>
          </p:cNvSpPr>
          <p:nvPr/>
        </p:nvSpPr>
        <p:spPr>
          <a:xfrm>
            <a:off x="979510" y="73199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a:t>Module 3 – Review of Achievement Standards</a:t>
            </a:r>
            <a:endParaRPr lang="en-US" sz="1800" dirty="0">
              <a:ea typeface="Calibri" charset="0"/>
              <a:cs typeface="Calibri" charset="0"/>
            </a:endParaRPr>
          </a:p>
        </p:txBody>
      </p:sp>
      <p:sp>
        <p:nvSpPr>
          <p:cNvPr id="13" name="Title 1">
            <a:extLst>
              <a:ext uri="{FF2B5EF4-FFF2-40B4-BE49-F238E27FC236}">
                <a16:creationId xmlns:a16="http://schemas.microsoft.com/office/drawing/2014/main" id="{5A99D6B7-F48A-4DD9-BA51-49640766DBE8}"/>
              </a:ext>
            </a:extLst>
          </p:cNvPr>
          <p:cNvSpPr txBox="1">
            <a:spLocks/>
          </p:cNvSpPr>
          <p:nvPr/>
        </p:nvSpPr>
        <p:spPr>
          <a:xfrm>
            <a:off x="989449" y="73199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dirty="0"/>
              <a:t>Module 4 – Literacy, Numeracy, Accessibility &amp; Pathways</a:t>
            </a:r>
            <a:endParaRPr lang="en-US" sz="1800" dirty="0">
              <a:ea typeface="Calibri" charset="0"/>
              <a:cs typeface="Calibri" charset="0"/>
            </a:endParaRPr>
          </a:p>
        </p:txBody>
      </p:sp>
      <p:sp>
        <p:nvSpPr>
          <p:cNvPr id="14" name="Title 1">
            <a:extLst>
              <a:ext uri="{FF2B5EF4-FFF2-40B4-BE49-F238E27FC236}">
                <a16:creationId xmlns:a16="http://schemas.microsoft.com/office/drawing/2014/main" id="{F19621D5-4A6F-40D0-9F8A-BED15E30F96B}"/>
              </a:ext>
            </a:extLst>
          </p:cNvPr>
          <p:cNvSpPr txBox="1">
            <a:spLocks/>
          </p:cNvSpPr>
          <p:nvPr/>
        </p:nvSpPr>
        <p:spPr>
          <a:xfrm>
            <a:off x="943667" y="712866"/>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600" b="1">
                <a:latin typeface="+mn-lt"/>
              </a:rPr>
              <a:t>Module 5 – Change &amp; Implementation</a:t>
            </a:r>
            <a:endParaRPr lang="en-US" sz="1600" b="1" dirty="0">
              <a:latin typeface="+mn-lt"/>
              <a:ea typeface="Calibri" charset="0"/>
              <a:cs typeface="Calibri" charset="0"/>
            </a:endParaRPr>
          </a:p>
        </p:txBody>
      </p:sp>
      <p:sp>
        <p:nvSpPr>
          <p:cNvPr id="18" name="Rectangle 17">
            <a:extLst>
              <a:ext uri="{FF2B5EF4-FFF2-40B4-BE49-F238E27FC236}">
                <a16:creationId xmlns:a16="http://schemas.microsoft.com/office/drawing/2014/main" id="{94E9E691-AFF6-44EE-A1BB-D200DE2C8A71}"/>
              </a:ext>
            </a:extLst>
          </p:cNvPr>
          <p:cNvSpPr/>
          <p:nvPr/>
        </p:nvSpPr>
        <p:spPr>
          <a:xfrm>
            <a:off x="773339" y="702553"/>
            <a:ext cx="10744286" cy="460941"/>
          </a:xfrm>
          <a:prstGeom prst="rect">
            <a:avLst/>
          </a:prstGeom>
          <a:solidFill>
            <a:srgbClr val="D1BCD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31A0DA64-E0D4-4D47-97BB-46CBDDE73A3C}"/>
              </a:ext>
            </a:extLst>
          </p:cNvPr>
          <p:cNvSpPr txBox="1">
            <a:spLocks/>
          </p:cNvSpPr>
          <p:nvPr/>
        </p:nvSpPr>
        <p:spPr>
          <a:xfrm>
            <a:off x="832860" y="692988"/>
            <a:ext cx="10312066" cy="4609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600"/>
              <a:t>Module 6 – </a:t>
            </a:r>
            <a:r>
              <a:rPr lang="en-NZ" sz="1600"/>
              <a:t>Mana ōrite mo te mātauranga Māori – with Close &amp; Review</a:t>
            </a:r>
            <a:endParaRPr lang="en-US" sz="1600" dirty="0">
              <a:ea typeface="Calibri" charset="0"/>
              <a:cs typeface="Calibri" charset="0"/>
            </a:endParaRPr>
          </a:p>
        </p:txBody>
      </p:sp>
      <p:graphicFrame>
        <p:nvGraphicFramePr>
          <p:cNvPr id="20" name="Table 4">
            <a:extLst>
              <a:ext uri="{FF2B5EF4-FFF2-40B4-BE49-F238E27FC236}">
                <a16:creationId xmlns:a16="http://schemas.microsoft.com/office/drawing/2014/main" id="{393876DF-C1D1-4589-8849-483A38412A4D}"/>
              </a:ext>
            </a:extLst>
          </p:cNvPr>
          <p:cNvGraphicFramePr>
            <a:graphicFrameLocks noGrp="1"/>
          </p:cNvGraphicFramePr>
          <p:nvPr>
            <p:extLst>
              <p:ext uri="{D42A27DB-BD31-4B8C-83A1-F6EECF244321}">
                <p14:modId xmlns:p14="http://schemas.microsoft.com/office/powerpoint/2010/main" val="1321570497"/>
              </p:ext>
            </p:extLst>
          </p:nvPr>
        </p:nvGraphicFramePr>
        <p:xfrm>
          <a:off x="578692" y="1438874"/>
          <a:ext cx="11034945" cy="4774888"/>
        </p:xfrm>
        <a:graphic>
          <a:graphicData uri="http://schemas.openxmlformats.org/drawingml/2006/table">
            <a:tbl>
              <a:tblPr firstRow="1" bandRow="1">
                <a:tableStyleId>{5C22544A-7EE6-4342-B048-85BDC9FD1C3A}</a:tableStyleId>
              </a:tblPr>
              <a:tblGrid>
                <a:gridCol w="1595025">
                  <a:extLst>
                    <a:ext uri="{9D8B030D-6E8A-4147-A177-3AD203B41FA5}">
                      <a16:colId xmlns:a16="http://schemas.microsoft.com/office/drawing/2014/main" val="1608349562"/>
                    </a:ext>
                  </a:extLst>
                </a:gridCol>
                <a:gridCol w="982496">
                  <a:extLst>
                    <a:ext uri="{9D8B030D-6E8A-4147-A177-3AD203B41FA5}">
                      <a16:colId xmlns:a16="http://schemas.microsoft.com/office/drawing/2014/main" val="3534093988"/>
                    </a:ext>
                  </a:extLst>
                </a:gridCol>
                <a:gridCol w="4851610">
                  <a:extLst>
                    <a:ext uri="{9D8B030D-6E8A-4147-A177-3AD203B41FA5}">
                      <a16:colId xmlns:a16="http://schemas.microsoft.com/office/drawing/2014/main" val="684006269"/>
                    </a:ext>
                  </a:extLst>
                </a:gridCol>
                <a:gridCol w="2024109">
                  <a:extLst>
                    <a:ext uri="{9D8B030D-6E8A-4147-A177-3AD203B41FA5}">
                      <a16:colId xmlns:a16="http://schemas.microsoft.com/office/drawing/2014/main" val="1765882689"/>
                    </a:ext>
                  </a:extLst>
                </a:gridCol>
                <a:gridCol w="1581705">
                  <a:extLst>
                    <a:ext uri="{9D8B030D-6E8A-4147-A177-3AD203B41FA5}">
                      <a16:colId xmlns:a16="http://schemas.microsoft.com/office/drawing/2014/main" val="2744895189"/>
                    </a:ext>
                  </a:extLst>
                </a:gridCol>
              </a:tblGrid>
              <a:tr h="305380">
                <a:tc>
                  <a:txBody>
                    <a:bodyPr/>
                    <a:lstStyle/>
                    <a:p>
                      <a:r>
                        <a:rPr lang="en-NZ" sz="1100" dirty="0">
                          <a:solidFill>
                            <a:schemeClr val="tx1"/>
                          </a:solidFill>
                        </a:rPr>
                        <a:t>Module Stage</a:t>
                      </a:r>
                      <a:endParaRPr lang="en-US" sz="1100" dirty="0">
                        <a:solidFill>
                          <a:schemeClr val="tx1"/>
                        </a:solidFill>
                      </a:endParaRPr>
                    </a:p>
                  </a:txBody>
                  <a:tcPr>
                    <a:solidFill>
                      <a:srgbClr val="D1BCD2"/>
                    </a:solidFill>
                  </a:tcPr>
                </a:tc>
                <a:tc>
                  <a:txBody>
                    <a:bodyPr/>
                    <a:lstStyle/>
                    <a:p>
                      <a:r>
                        <a:rPr lang="en-NZ" sz="1100" dirty="0">
                          <a:solidFill>
                            <a:schemeClr val="tx1"/>
                          </a:solidFill>
                        </a:rPr>
                        <a:t>Time</a:t>
                      </a:r>
                      <a:endParaRPr lang="en-US" sz="1100" dirty="0">
                        <a:solidFill>
                          <a:schemeClr val="tx1"/>
                        </a:solidFill>
                      </a:endParaRPr>
                    </a:p>
                  </a:txBody>
                  <a:tcPr>
                    <a:solidFill>
                      <a:srgbClr val="D1BCD2"/>
                    </a:solidFill>
                  </a:tcPr>
                </a:tc>
                <a:tc>
                  <a:txBody>
                    <a:bodyPr/>
                    <a:lstStyle/>
                    <a:p>
                      <a:r>
                        <a:rPr lang="en-NZ" sz="1100" dirty="0">
                          <a:solidFill>
                            <a:schemeClr val="tx1"/>
                          </a:solidFill>
                        </a:rPr>
                        <a:t>Content</a:t>
                      </a:r>
                      <a:endParaRPr lang="en-US" sz="1100" dirty="0">
                        <a:solidFill>
                          <a:schemeClr val="tx1"/>
                        </a:solidFill>
                      </a:endParaRPr>
                    </a:p>
                  </a:txBody>
                  <a:tcPr>
                    <a:solidFill>
                      <a:srgbClr val="D1BCD2"/>
                    </a:solidFill>
                  </a:tcPr>
                </a:tc>
                <a:tc>
                  <a:txBody>
                    <a:bodyPr/>
                    <a:lstStyle/>
                    <a:p>
                      <a:r>
                        <a:rPr lang="en-NZ" sz="1100" dirty="0">
                          <a:solidFill>
                            <a:schemeClr val="tx1"/>
                          </a:solidFill>
                        </a:rPr>
                        <a:t>Method of Delivery</a:t>
                      </a:r>
                      <a:endParaRPr lang="en-US" sz="1100" dirty="0">
                        <a:solidFill>
                          <a:schemeClr val="tx1"/>
                        </a:solidFill>
                      </a:endParaRPr>
                    </a:p>
                  </a:txBody>
                  <a:tcPr>
                    <a:solidFill>
                      <a:srgbClr val="D1BCD2"/>
                    </a:solidFill>
                  </a:tcPr>
                </a:tc>
                <a:tc>
                  <a:txBody>
                    <a:bodyPr/>
                    <a:lstStyle/>
                    <a:p>
                      <a:r>
                        <a:rPr lang="en-NZ" sz="1100" dirty="0">
                          <a:solidFill>
                            <a:schemeClr val="tx1"/>
                          </a:solidFill>
                        </a:rPr>
                        <a:t>Tools/Resources</a:t>
                      </a:r>
                      <a:endParaRPr lang="en-US" sz="1100" dirty="0">
                        <a:solidFill>
                          <a:schemeClr val="tx1"/>
                        </a:solidFill>
                      </a:endParaRPr>
                    </a:p>
                  </a:txBody>
                  <a:tcPr>
                    <a:solidFill>
                      <a:srgbClr val="D1BCD2"/>
                    </a:solidFill>
                  </a:tcPr>
                </a:tc>
                <a:extLst>
                  <a:ext uri="{0D108BD9-81ED-4DB2-BD59-A6C34878D82A}">
                    <a16:rowId xmlns:a16="http://schemas.microsoft.com/office/drawing/2014/main" val="1412921066"/>
                  </a:ext>
                </a:extLst>
              </a:tr>
              <a:tr h="902822">
                <a:tc>
                  <a:txBody>
                    <a:bodyPr/>
                    <a:lstStyle/>
                    <a:p>
                      <a:r>
                        <a:rPr lang="en-US" sz="1100" dirty="0"/>
                        <a:t>Stage 1 </a:t>
                      </a:r>
                    </a:p>
                    <a:p>
                      <a:r>
                        <a:rPr lang="en-US" sz="1100" dirty="0"/>
                        <a:t>Introduction to </a:t>
                      </a:r>
                      <a:r>
                        <a:rPr lang="en-NZ" sz="1100" dirty="0"/>
                        <a:t>mana </a:t>
                      </a:r>
                      <a:r>
                        <a:rPr lang="en-NZ" sz="1100" dirty="0" err="1"/>
                        <a:t>ōrite</a:t>
                      </a:r>
                      <a:r>
                        <a:rPr lang="en-NZ" sz="1100" dirty="0"/>
                        <a:t> </a:t>
                      </a:r>
                      <a:r>
                        <a:rPr lang="en-NZ" sz="1100" dirty="0" err="1"/>
                        <a:t>mo</a:t>
                      </a:r>
                      <a:r>
                        <a:rPr lang="en-NZ" sz="1100" dirty="0"/>
                        <a:t> </a:t>
                      </a:r>
                      <a:r>
                        <a:rPr lang="en-NZ" sz="1100" dirty="0" err="1"/>
                        <a:t>te</a:t>
                      </a:r>
                      <a:r>
                        <a:rPr lang="en-NZ" sz="1100" dirty="0"/>
                        <a:t> </a:t>
                      </a:r>
                      <a:r>
                        <a:rPr lang="en-NZ" sz="1100" dirty="0" err="1"/>
                        <a:t>mātauranga</a:t>
                      </a:r>
                      <a:r>
                        <a:rPr lang="en-NZ" sz="1100" dirty="0"/>
                        <a:t> Māori </a:t>
                      </a:r>
                      <a:endParaRPr lang="en-US" sz="1100" dirty="0"/>
                    </a:p>
                  </a:txBody>
                  <a:tcPr>
                    <a:solidFill>
                      <a:schemeClr val="bg1">
                        <a:lumMod val="95000"/>
                      </a:schemeClr>
                    </a:solidFill>
                  </a:tcPr>
                </a:tc>
                <a:tc>
                  <a:txBody>
                    <a:bodyPr/>
                    <a:lstStyle/>
                    <a:p>
                      <a:r>
                        <a:rPr lang="en-US" sz="1100" dirty="0"/>
                        <a:t>20 mins</a:t>
                      </a:r>
                    </a:p>
                  </a:txBody>
                  <a:tcPr>
                    <a:solidFill>
                      <a:schemeClr val="bg1">
                        <a:lumMod val="95000"/>
                      </a:schemeClr>
                    </a:solidFill>
                  </a:tcPr>
                </a:tc>
                <a:tc>
                  <a:txBody>
                    <a:bodyPr/>
                    <a:lstStyle/>
                    <a:p>
                      <a:pPr marL="0" indent="0">
                        <a:buFont typeface="Arial" panose="020B0604020202020204" pitchFamily="34" charset="0"/>
                        <a:buNone/>
                      </a:pPr>
                      <a:r>
                        <a:rPr lang="en-US" sz="1100" kern="1200" dirty="0">
                          <a:solidFill>
                            <a:schemeClr val="dk1"/>
                          </a:solidFill>
                          <a:effectLst/>
                          <a:latin typeface="+mn-lt"/>
                          <a:ea typeface="+mn-ea"/>
                          <a:cs typeface="+mn-cs"/>
                        </a:rPr>
                        <a:t>Provide detail about planning underway to achieve the change of </a:t>
                      </a:r>
                      <a:r>
                        <a:rPr lang="en-NZ" sz="1100" kern="1200" dirty="0">
                          <a:solidFill>
                            <a:schemeClr val="dk1"/>
                          </a:solidFill>
                          <a:effectLst/>
                          <a:latin typeface="+mn-lt"/>
                          <a:ea typeface="+mn-ea"/>
                          <a:cs typeface="+mn-cs"/>
                        </a:rPr>
                        <a:t>m</a:t>
                      </a:r>
                      <a:r>
                        <a:rPr lang="en-NZ" sz="1100" dirty="0"/>
                        <a:t>ana </a:t>
                      </a:r>
                      <a:r>
                        <a:rPr lang="en-NZ" sz="1100" dirty="0" err="1"/>
                        <a:t>ōrite</a:t>
                      </a:r>
                      <a:r>
                        <a:rPr lang="en-NZ" sz="1100" dirty="0"/>
                        <a:t> </a:t>
                      </a:r>
                      <a:r>
                        <a:rPr lang="en-NZ" sz="1100" dirty="0" err="1"/>
                        <a:t>mo</a:t>
                      </a:r>
                      <a:r>
                        <a:rPr lang="en-NZ" sz="1100" dirty="0"/>
                        <a:t> </a:t>
                      </a:r>
                      <a:r>
                        <a:rPr lang="en-NZ" sz="1100" dirty="0" err="1"/>
                        <a:t>te</a:t>
                      </a:r>
                      <a:r>
                        <a:rPr lang="en-NZ" sz="1100" dirty="0"/>
                        <a:t> </a:t>
                      </a:r>
                      <a:r>
                        <a:rPr lang="en-NZ" sz="1100" dirty="0" err="1"/>
                        <a:t>mātauranga</a:t>
                      </a:r>
                      <a:r>
                        <a:rPr lang="en-NZ" sz="1100" dirty="0"/>
                        <a:t> Māori </a:t>
                      </a:r>
                      <a:endParaRPr lang="en-US" sz="1100" kern="1200" dirty="0">
                        <a:solidFill>
                          <a:schemeClr val="dk1"/>
                        </a:solidFill>
                        <a:effectLst/>
                        <a:latin typeface="+mn-lt"/>
                        <a:ea typeface="+mn-ea"/>
                        <a:cs typeface="+mn-cs"/>
                      </a:endParaRPr>
                    </a:p>
                    <a:p>
                      <a:pPr marL="0" indent="0">
                        <a:buFont typeface="Arial" panose="020B0604020202020204" pitchFamily="34" charset="0"/>
                        <a:buNone/>
                      </a:pPr>
                      <a:r>
                        <a:rPr lang="en-US" sz="1100" kern="1200" dirty="0">
                          <a:solidFill>
                            <a:schemeClr val="dk1"/>
                          </a:solidFill>
                          <a:effectLst/>
                          <a:latin typeface="+mn-lt"/>
                          <a:ea typeface="+mn-ea"/>
                          <a:cs typeface="+mn-cs"/>
                        </a:rPr>
                        <a:t>How can this change be achieved for the benefit of all learners regardless of setting or language of instruction.</a:t>
                      </a:r>
                      <a:endParaRPr lang="en-US" sz="1100" baseline="0"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LMS Module, Video and voiceover</a:t>
                      </a:r>
                      <a:endParaRPr lang="en-US" sz="1100" baseline="0" dirty="0"/>
                    </a:p>
                    <a:p>
                      <a:endParaRPr lang="en-US" sz="1100"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100" dirty="0"/>
                        <a:t>PowerPoint and voiceover</a:t>
                      </a:r>
                      <a:r>
                        <a:rPr lang="en-NZ" sz="1100" baseline="0" dirty="0"/>
                        <a:t> script</a:t>
                      </a:r>
                      <a:endParaRPr lang="en-US" sz="1100" dirty="0"/>
                    </a:p>
                    <a:p>
                      <a:endParaRPr lang="en-US" sz="1100" dirty="0"/>
                    </a:p>
                  </a:txBody>
                  <a:tcPr>
                    <a:solidFill>
                      <a:schemeClr val="bg1">
                        <a:lumMod val="95000"/>
                      </a:schemeClr>
                    </a:solidFill>
                  </a:tcPr>
                </a:tc>
                <a:extLst>
                  <a:ext uri="{0D108BD9-81ED-4DB2-BD59-A6C34878D82A}">
                    <a16:rowId xmlns:a16="http://schemas.microsoft.com/office/drawing/2014/main" val="1050993104"/>
                  </a:ext>
                </a:extLst>
              </a:tr>
              <a:tr h="666304">
                <a:tc>
                  <a:txBody>
                    <a:bodyPr/>
                    <a:lstStyle/>
                    <a:p>
                      <a:r>
                        <a:rPr lang="en-NZ" sz="1100" dirty="0"/>
                        <a:t>Stage 2: </a:t>
                      </a:r>
                    </a:p>
                    <a:p>
                      <a:r>
                        <a:rPr lang="en-NZ" sz="1100" dirty="0"/>
                        <a:t>Review </a:t>
                      </a:r>
                      <a:r>
                        <a:rPr lang="en-NZ" sz="1100" baseline="0" dirty="0"/>
                        <a:t>of current practice</a:t>
                      </a:r>
                      <a:endParaRPr lang="en-US" sz="1100" dirty="0"/>
                    </a:p>
                  </a:txBody>
                  <a:tcPr>
                    <a:solidFill>
                      <a:srgbClr val="D1BCD2"/>
                    </a:solidFill>
                  </a:tcPr>
                </a:tc>
                <a:tc>
                  <a:txBody>
                    <a:bodyPr/>
                    <a:lstStyle/>
                    <a:p>
                      <a:r>
                        <a:rPr lang="en-NZ" sz="1100" baseline="0" dirty="0"/>
                        <a:t>10 mins</a:t>
                      </a:r>
                      <a:endParaRPr lang="en-US" sz="1100" dirty="0"/>
                    </a:p>
                  </a:txBody>
                  <a:tcPr>
                    <a:solidFill>
                      <a:srgbClr val="D1BCD2"/>
                    </a:solidFill>
                  </a:tcPr>
                </a:tc>
                <a:tc>
                  <a:txBody>
                    <a:bodyPr/>
                    <a:lstStyle/>
                    <a:p>
                      <a:pPr marL="0" indent="0">
                        <a:buFont typeface="Arial" panose="020B0604020202020204" pitchFamily="34" charset="0"/>
                        <a:buNone/>
                      </a:pPr>
                      <a:r>
                        <a:rPr lang="en-NZ" sz="1100" dirty="0"/>
                        <a:t>Mana </a:t>
                      </a:r>
                      <a:r>
                        <a:rPr lang="en-NZ" sz="1100" dirty="0" err="1"/>
                        <a:t>ōrite</a:t>
                      </a:r>
                      <a:r>
                        <a:rPr lang="en-NZ" sz="1100" dirty="0"/>
                        <a:t> </a:t>
                      </a:r>
                      <a:r>
                        <a:rPr lang="en-NZ" sz="1100" dirty="0" err="1"/>
                        <a:t>mo</a:t>
                      </a:r>
                      <a:r>
                        <a:rPr lang="en-NZ" sz="1100" dirty="0"/>
                        <a:t> </a:t>
                      </a:r>
                      <a:r>
                        <a:rPr lang="en-NZ" sz="1100" dirty="0" err="1"/>
                        <a:t>te</a:t>
                      </a:r>
                      <a:r>
                        <a:rPr lang="en-NZ" sz="1100" dirty="0"/>
                        <a:t> </a:t>
                      </a:r>
                      <a:r>
                        <a:rPr lang="en-NZ" sz="1100" dirty="0" err="1"/>
                        <a:t>mātauranga</a:t>
                      </a:r>
                      <a:r>
                        <a:rPr lang="en-NZ" sz="1100" dirty="0"/>
                        <a:t> Māori </a:t>
                      </a:r>
                    </a:p>
                    <a:p>
                      <a:pPr marL="0" indent="0">
                        <a:buFont typeface="Arial" panose="020B0604020202020204" pitchFamily="34" charset="0"/>
                        <a:buNone/>
                      </a:pPr>
                      <a:r>
                        <a:rPr lang="en-US" sz="1100" kern="1200" dirty="0">
                          <a:solidFill>
                            <a:schemeClr val="dk1"/>
                          </a:solidFill>
                          <a:effectLst/>
                          <a:latin typeface="+mn-lt"/>
                          <a:ea typeface="+mn-ea"/>
                          <a:cs typeface="+mn-cs"/>
                        </a:rPr>
                        <a:t>What needs to be done to ensure readiness and ability to engage in this work on TOD 2</a:t>
                      </a:r>
                      <a:endParaRPr lang="en-US" sz="1100" baseline="0" dirty="0"/>
                    </a:p>
                  </a:txBody>
                  <a:tcPr>
                    <a:solidFill>
                      <a:srgbClr val="D1BCD2"/>
                    </a:solidFill>
                  </a:tcPr>
                </a:tc>
                <a:tc>
                  <a:txBody>
                    <a:bodyPr/>
                    <a:lstStyle/>
                    <a:p>
                      <a:r>
                        <a:rPr lang="en-US" sz="1100" dirty="0"/>
                        <a:t>PowerPoint,</a:t>
                      </a:r>
                      <a:r>
                        <a:rPr lang="en-US" sz="1100" baseline="0" dirty="0"/>
                        <a:t> script, themes for TOD 2</a:t>
                      </a:r>
                      <a:endParaRPr lang="en-US" sz="1100" dirty="0"/>
                    </a:p>
                  </a:txBody>
                  <a:tcPr>
                    <a:solidFill>
                      <a:srgbClr val="D1BCD2"/>
                    </a:solidFill>
                  </a:tcPr>
                </a:tc>
                <a:tc>
                  <a:txBody>
                    <a:bodyPr/>
                    <a:lstStyle/>
                    <a:p>
                      <a:r>
                        <a:rPr lang="en-NZ" sz="1100" dirty="0"/>
                        <a:t>PowerPoint and voiceover</a:t>
                      </a:r>
                      <a:r>
                        <a:rPr lang="en-NZ" sz="1100" baseline="0" dirty="0"/>
                        <a:t> script</a:t>
                      </a:r>
                      <a:endParaRPr lang="en-US" sz="1100" dirty="0"/>
                    </a:p>
                  </a:txBody>
                  <a:tcPr>
                    <a:solidFill>
                      <a:srgbClr val="D1BCD2"/>
                    </a:solidFill>
                  </a:tcPr>
                </a:tc>
                <a:extLst>
                  <a:ext uri="{0D108BD9-81ED-4DB2-BD59-A6C34878D82A}">
                    <a16:rowId xmlns:a16="http://schemas.microsoft.com/office/drawing/2014/main" val="2524680011"/>
                  </a:ext>
                </a:extLst>
              </a:tr>
              <a:tr h="1129879">
                <a:tc>
                  <a:txBody>
                    <a:bodyPr/>
                    <a:lstStyle/>
                    <a:p>
                      <a:r>
                        <a:rPr lang="en-NZ" sz="1100" dirty="0"/>
                        <a:t>Stage 3: </a:t>
                      </a:r>
                    </a:p>
                    <a:p>
                      <a:r>
                        <a:rPr lang="en-NZ" sz="1100" dirty="0"/>
                        <a:t>NCEA</a:t>
                      </a:r>
                      <a:r>
                        <a:rPr lang="en-NZ" sz="1100" baseline="0" dirty="0"/>
                        <a:t> Vision – reiterate</a:t>
                      </a:r>
                      <a:endParaRPr lang="en-US" sz="1100" dirty="0"/>
                    </a:p>
                  </a:txBody>
                  <a:tcPr>
                    <a:solidFill>
                      <a:schemeClr val="bg1">
                        <a:lumMod val="95000"/>
                      </a:schemeClr>
                    </a:solidFill>
                  </a:tcPr>
                </a:tc>
                <a:tc>
                  <a:txBody>
                    <a:bodyPr/>
                    <a:lstStyle/>
                    <a:p>
                      <a:r>
                        <a:rPr lang="en-NZ" sz="1100" dirty="0"/>
                        <a:t>5 mins</a:t>
                      </a:r>
                      <a:endParaRPr lang="en-US" sz="1100" dirty="0"/>
                    </a:p>
                  </a:txBody>
                  <a:tcPr>
                    <a:solidFill>
                      <a:schemeClr val="bg1">
                        <a:lumMod val="95000"/>
                      </a:schemeClr>
                    </a:solidFill>
                  </a:tcPr>
                </a:tc>
                <a:tc>
                  <a:txBody>
                    <a:bodyPr/>
                    <a:lstStyle/>
                    <a:p>
                      <a:r>
                        <a:rPr lang="en-US" sz="1100" baseline="0" dirty="0"/>
                        <a:t>Voiceover:</a:t>
                      </a:r>
                    </a:p>
                    <a:p>
                      <a:pPr marL="171450" indent="-171450">
                        <a:buFont typeface="Arial" panose="020B0604020202020204" pitchFamily="34" charset="0"/>
                        <a:buChar char="•"/>
                      </a:pPr>
                      <a:r>
                        <a:rPr lang="en-US" sz="1100" baseline="0" dirty="0"/>
                        <a:t>Final Summing Up and Reflection on main objectives and measuring success in achieving the expected outcomes.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aseline="0" dirty="0"/>
                        <a:t>Acknowledgement that </a:t>
                      </a:r>
                      <a:r>
                        <a:rPr lang="en-NZ" sz="1100" kern="1200" baseline="0" dirty="0">
                          <a:solidFill>
                            <a:schemeClr val="tx1"/>
                          </a:solidFill>
                          <a:effectLst/>
                          <a:latin typeface="+mn-lt"/>
                          <a:ea typeface="+mn-ea"/>
                          <a:cs typeface="+mn-cs"/>
                        </a:rPr>
                        <a:t>the NCEA Change Programme signals a big shift in senior secondary schooling but will make the difference needed for our akonga.</a:t>
                      </a:r>
                    </a:p>
                    <a:p>
                      <a:pPr marL="0" indent="0">
                        <a:buFont typeface="Arial" panose="020B0604020202020204" pitchFamily="34" charset="0"/>
                        <a:buNone/>
                      </a:pPr>
                      <a:endParaRPr lang="en-US" sz="1100"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PowerPoint,</a:t>
                      </a:r>
                      <a:r>
                        <a:rPr lang="en-US" sz="1100" baseline="0" dirty="0"/>
                        <a:t> avatar or voiceover</a:t>
                      </a:r>
                      <a:endParaRPr lang="en-US" sz="1100" dirty="0"/>
                    </a:p>
                    <a:p>
                      <a:endParaRPr lang="en-US" sz="1100" dirty="0"/>
                    </a:p>
                  </a:txBody>
                  <a:tcPr>
                    <a:solidFill>
                      <a:schemeClr val="bg1">
                        <a:lumMod val="95000"/>
                      </a:schemeClr>
                    </a:solidFill>
                  </a:tcPr>
                </a:tc>
                <a:tc>
                  <a:txBody>
                    <a:bodyPr/>
                    <a:lstStyle/>
                    <a:p>
                      <a:r>
                        <a:rPr lang="en-NZ" sz="1100" dirty="0"/>
                        <a:t>Slides,</a:t>
                      </a:r>
                      <a:r>
                        <a:rPr lang="en-NZ" sz="1100" baseline="0" dirty="0"/>
                        <a:t> voiceover script</a:t>
                      </a:r>
                      <a:endParaRPr lang="en-US" sz="1100" dirty="0"/>
                    </a:p>
                  </a:txBody>
                  <a:tcPr>
                    <a:solidFill>
                      <a:schemeClr val="bg1">
                        <a:lumMod val="95000"/>
                      </a:schemeClr>
                    </a:solidFill>
                  </a:tcPr>
                </a:tc>
                <a:extLst>
                  <a:ext uri="{0D108BD9-81ED-4DB2-BD59-A6C34878D82A}">
                    <a16:rowId xmlns:a16="http://schemas.microsoft.com/office/drawing/2014/main" val="2001031655"/>
                  </a:ext>
                </a:extLst>
              </a:tr>
              <a:tr h="817731">
                <a:tc>
                  <a:txBody>
                    <a:bodyPr/>
                    <a:lstStyle/>
                    <a:p>
                      <a:r>
                        <a:rPr lang="en-US" sz="1100" dirty="0"/>
                        <a:t>Stage 4: Reflection</a:t>
                      </a:r>
                    </a:p>
                  </a:txBody>
                  <a:tcPr>
                    <a:solidFill>
                      <a:srgbClr val="D1BCD2"/>
                    </a:solidFill>
                  </a:tcPr>
                </a:tc>
                <a:tc>
                  <a:txBody>
                    <a:bodyPr/>
                    <a:lstStyle/>
                    <a:p>
                      <a:r>
                        <a:rPr lang="en-US" sz="1100" dirty="0"/>
                        <a:t>5 mins</a:t>
                      </a:r>
                    </a:p>
                  </a:txBody>
                  <a:tcPr>
                    <a:solidFill>
                      <a:srgbClr val="D1BCD2"/>
                    </a:solidFill>
                  </a:tcPr>
                </a:tc>
                <a:tc>
                  <a:txBody>
                    <a:bodyPr/>
                    <a:lstStyle/>
                    <a:p>
                      <a:pPr marL="0" indent="0">
                        <a:buFontTx/>
                        <a:buNone/>
                      </a:pPr>
                      <a:r>
                        <a:rPr lang="en-US" sz="1100" dirty="0"/>
                        <a:t>Looking at back on your reflection questions from module 1.1 what </a:t>
                      </a:r>
                      <a:r>
                        <a:rPr lang="en-US" sz="1100" baseline="0" dirty="0"/>
                        <a:t>are the first key actions that you and your school will commit to taking next? </a:t>
                      </a:r>
                    </a:p>
                    <a:p>
                      <a:pPr marL="0" indent="0">
                        <a:buFontTx/>
                        <a:buNone/>
                      </a:pPr>
                      <a:endParaRPr lang="en-US" sz="1100" baseline="0" dirty="0"/>
                    </a:p>
                    <a:p>
                      <a:pPr marL="0" indent="0">
                        <a:buFontTx/>
                        <a:buNone/>
                      </a:pPr>
                      <a:r>
                        <a:rPr lang="en-US" sz="1100" baseline="0" dirty="0"/>
                        <a:t>Wall Planner as an in-school planning tool </a:t>
                      </a:r>
                      <a:endParaRPr lang="en-US" sz="1100" dirty="0"/>
                    </a:p>
                  </a:txBody>
                  <a:tcPr>
                    <a:solidFill>
                      <a:srgbClr val="D1BCD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PowerPoint,</a:t>
                      </a:r>
                      <a:r>
                        <a:rPr lang="en-US" sz="1100" baseline="0" dirty="0"/>
                        <a:t> avatar or voiceover</a:t>
                      </a:r>
                      <a:endParaRPr lang="en-US" sz="1100" dirty="0"/>
                    </a:p>
                    <a:p>
                      <a:endParaRPr lang="en-US" sz="1100" dirty="0"/>
                    </a:p>
                  </a:txBody>
                  <a:tcPr>
                    <a:solidFill>
                      <a:srgbClr val="D1BCD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100" dirty="0"/>
                        <a:t>Slides,</a:t>
                      </a:r>
                      <a:r>
                        <a:rPr lang="en-NZ" sz="1100" baseline="0" dirty="0"/>
                        <a:t> voiceover script</a:t>
                      </a:r>
                      <a:endParaRPr lang="en-US" sz="1100" dirty="0"/>
                    </a:p>
                    <a:p>
                      <a:r>
                        <a:rPr lang="en-US" sz="1100" dirty="0"/>
                        <a:t>Wall Planner</a:t>
                      </a:r>
                    </a:p>
                  </a:txBody>
                  <a:tcPr>
                    <a:solidFill>
                      <a:srgbClr val="D1BCD2"/>
                    </a:solidFill>
                  </a:tcPr>
                </a:tc>
                <a:extLst>
                  <a:ext uri="{0D108BD9-81ED-4DB2-BD59-A6C34878D82A}">
                    <a16:rowId xmlns:a16="http://schemas.microsoft.com/office/drawing/2014/main" val="10003"/>
                  </a:ext>
                </a:extLst>
              </a:tr>
              <a:tr h="817731">
                <a:tc>
                  <a:txBody>
                    <a:bodyPr/>
                    <a:lstStyle/>
                    <a:p>
                      <a:r>
                        <a:rPr lang="en-NZ" sz="1100" dirty="0"/>
                        <a:t>Stage 5: “Support for the changes” (Teachers and </a:t>
                      </a:r>
                      <a:r>
                        <a:rPr lang="en-NZ" sz="1100" dirty="0" err="1"/>
                        <a:t>kaiako</a:t>
                      </a:r>
                      <a:r>
                        <a:rPr lang="en-NZ" sz="1100" dirty="0"/>
                        <a:t>)</a:t>
                      </a:r>
                      <a:endParaRPr lang="en-US" sz="1100" dirty="0"/>
                    </a:p>
                  </a:txBody>
                  <a:tcPr>
                    <a:solidFill>
                      <a:schemeClr val="bg1">
                        <a:lumMod val="95000"/>
                      </a:schemeClr>
                    </a:solidFill>
                  </a:tcPr>
                </a:tc>
                <a:tc>
                  <a:txBody>
                    <a:bodyPr/>
                    <a:lstStyle/>
                    <a:p>
                      <a:r>
                        <a:rPr lang="en-US" sz="1100" dirty="0"/>
                        <a:t>5 mins</a:t>
                      </a:r>
                    </a:p>
                  </a:txBody>
                  <a:tcPr>
                    <a:solidFill>
                      <a:schemeClr val="bg1">
                        <a:lumMod val="95000"/>
                      </a:schemeClr>
                    </a:solidFill>
                  </a:tcPr>
                </a:tc>
                <a:tc>
                  <a:txBody>
                    <a:bodyPr/>
                    <a:lstStyle/>
                    <a:p>
                      <a:pPr marL="0" indent="0">
                        <a:buFontTx/>
                        <a:buNone/>
                      </a:pPr>
                      <a:r>
                        <a:rPr lang="en-US" sz="1100" baseline="0" dirty="0"/>
                        <a:t>Stakeholder video </a:t>
                      </a:r>
                    </a:p>
                    <a:p>
                      <a:pPr marL="0" indent="0">
                        <a:buFontTx/>
                        <a:buNone/>
                      </a:pPr>
                      <a:endParaRPr lang="en-US" sz="1100" baseline="0" dirty="0"/>
                    </a:p>
                    <a:p>
                      <a:pPr marL="0" indent="0">
                        <a:buFontTx/>
                        <a:buNone/>
                      </a:pPr>
                      <a:r>
                        <a:rPr lang="en-US" sz="1100" baseline="0" dirty="0"/>
                        <a:t>Final Thank you</a:t>
                      </a:r>
                      <a:endParaRPr lang="en-US" sz="1100" dirty="0"/>
                    </a:p>
                  </a:txBody>
                  <a:tcPr>
                    <a:solidFill>
                      <a:schemeClr val="bg1">
                        <a:lumMod val="95000"/>
                      </a:schemeClr>
                    </a:solidFill>
                  </a:tcPr>
                </a:tc>
                <a:tc>
                  <a:txBody>
                    <a:bodyPr/>
                    <a:lstStyle/>
                    <a:p>
                      <a:r>
                        <a:rPr lang="en-NZ" sz="1100" dirty="0"/>
                        <a:t>video</a:t>
                      </a:r>
                      <a:endParaRPr lang="en-US" sz="1100" dirty="0"/>
                    </a:p>
                  </a:txBody>
                  <a:tcPr>
                    <a:solidFill>
                      <a:schemeClr val="bg1">
                        <a:lumMod val="95000"/>
                      </a:schemeClr>
                    </a:solidFill>
                  </a:tcPr>
                </a:tc>
                <a:tc>
                  <a:txBody>
                    <a:bodyPr/>
                    <a:lstStyle/>
                    <a:p>
                      <a:r>
                        <a:rPr lang="en-NZ" sz="1100" dirty="0"/>
                        <a:t>video</a:t>
                      </a:r>
                      <a:endParaRPr lang="en-US" sz="1100" dirty="0"/>
                    </a:p>
                  </a:txBody>
                  <a:tcPr>
                    <a:solidFill>
                      <a:schemeClr val="bg1">
                        <a:lumMod val="95000"/>
                      </a:schemeClr>
                    </a:solidFill>
                  </a:tcPr>
                </a:tc>
                <a:extLst>
                  <a:ext uri="{0D108BD9-81ED-4DB2-BD59-A6C34878D82A}">
                    <a16:rowId xmlns:a16="http://schemas.microsoft.com/office/drawing/2014/main" val="3282304700"/>
                  </a:ext>
                </a:extLst>
              </a:tr>
            </a:tbl>
          </a:graphicData>
        </a:graphic>
      </p:graphicFrame>
    </p:spTree>
    <p:extLst>
      <p:ext uri="{BB962C8B-B14F-4D97-AF65-F5344CB8AC3E}">
        <p14:creationId xmlns:p14="http://schemas.microsoft.com/office/powerpoint/2010/main" val="1916368264"/>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44546A"/>
      </a:dk2>
      <a:lt2>
        <a:srgbClr val="FFF2CF"/>
      </a:lt2>
      <a:accent1>
        <a:srgbClr val="542378"/>
      </a:accent1>
      <a:accent2>
        <a:srgbClr val="F69412"/>
      </a:accent2>
      <a:accent3>
        <a:srgbClr val="F6409B"/>
      </a:accent3>
      <a:accent4>
        <a:srgbClr val="00B0F0"/>
      </a:accent4>
      <a:accent5>
        <a:srgbClr val="3F9B85"/>
      </a:accent5>
      <a:accent6>
        <a:srgbClr val="8FDCD5"/>
      </a:accent6>
      <a:hlink>
        <a:srgbClr val="F41383"/>
      </a:hlink>
      <a:folHlink>
        <a:srgbClr val="F8B861"/>
      </a:folHlink>
    </a:clrScheme>
    <a:fontScheme name="Custom 1">
      <a:majorFont>
        <a:latin typeface="Jubilat"/>
        <a:ea typeface=""/>
        <a:cs typeface=""/>
      </a:majorFont>
      <a:minorFont>
        <a:latin typeface="Lat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4775</TotalTime>
  <Words>2374</Words>
  <PresentationFormat>Widescreen</PresentationFormat>
  <Paragraphs>408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Jubilat</vt:lpstr>
      <vt:lpstr>Lato</vt:lpstr>
      <vt:lpstr>Office Theme</vt:lpstr>
      <vt:lpstr>Module 1 – Welcome &amp; Introduction</vt:lpstr>
      <vt:lpstr>Module 1 – Welcome &amp; Introduction</vt:lpstr>
      <vt:lpstr>Module 1 – Welcome &amp; Introduction</vt:lpstr>
      <vt:lpstr>Module 1 – Welcome &amp; Introduction</vt:lpstr>
      <vt:lpstr>Module 1 – Welcome &amp; Introduction</vt:lpstr>
      <vt:lpstr>Module 1 – Welcome &amp; Introduction</vt:lpstr>
      <vt:lpstr>Module 1 – Welcome &amp; Introduction</vt:lpstr>
      <vt:lpstr>Module 1 – Welcome &amp; Introduction</vt:lpstr>
      <vt:lpstr>Module 1 – Welcome &amp; Introduction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terms:created xsi:type="dcterms:W3CDTF">2019-04-24T06:01:13Z</dcterms:created>
  <dcterms:modified xsi:type="dcterms:W3CDTF">2021-08-29T23:54:39Z</dcterms:modified>
</cp:coreProperties>
</file>